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0" r:id="rId1"/>
    <p:sldMasterId id="2147484106" r:id="rId2"/>
    <p:sldMasterId id="2147484182" r:id="rId3"/>
  </p:sldMasterIdLst>
  <p:notesMasterIdLst>
    <p:notesMasterId r:id="rId33"/>
  </p:notesMasterIdLst>
  <p:sldIdLst>
    <p:sldId id="695" r:id="rId4"/>
    <p:sldId id="1030" r:id="rId5"/>
    <p:sldId id="1038" r:id="rId6"/>
    <p:sldId id="286" r:id="rId7"/>
    <p:sldId id="287" r:id="rId8"/>
    <p:sldId id="1041" r:id="rId9"/>
    <p:sldId id="1042" r:id="rId10"/>
    <p:sldId id="285" r:id="rId11"/>
    <p:sldId id="288" r:id="rId12"/>
    <p:sldId id="1043" r:id="rId13"/>
    <p:sldId id="265" r:id="rId14"/>
    <p:sldId id="262" r:id="rId15"/>
    <p:sldId id="1044" r:id="rId16"/>
    <p:sldId id="282" r:id="rId17"/>
    <p:sldId id="263" r:id="rId18"/>
    <p:sldId id="1045" r:id="rId19"/>
    <p:sldId id="284" r:id="rId20"/>
    <p:sldId id="268" r:id="rId21"/>
    <p:sldId id="267" r:id="rId22"/>
    <p:sldId id="1046" r:id="rId23"/>
    <p:sldId id="1047" r:id="rId24"/>
    <p:sldId id="1048" r:id="rId25"/>
    <p:sldId id="269" r:id="rId26"/>
    <p:sldId id="270" r:id="rId27"/>
    <p:sldId id="1049" r:id="rId28"/>
    <p:sldId id="271" r:id="rId29"/>
    <p:sldId id="279" r:id="rId30"/>
    <p:sldId id="1050" r:id="rId31"/>
    <p:sldId id="993" r:id="rId32"/>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5520" autoAdjust="0"/>
  </p:normalViewPr>
  <p:slideViewPr>
    <p:cSldViewPr>
      <p:cViewPr varScale="1">
        <p:scale>
          <a:sx n="68" d="100"/>
          <a:sy n="68" d="100"/>
        </p:scale>
        <p:origin x="792" y="6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6T07:23:36.629"/>
    </inkml:context>
    <inkml:brush xml:id="br0">
      <inkml:brushProperty name="width" value="0.05292" units="cm"/>
      <inkml:brushProperty name="height" value="0.05292" units="cm"/>
      <inkml:brushProperty name="color" value="#002060"/>
    </inkml:brush>
  </inkml:definitions>
  <inkml:trace contextRef="#ctx0" brushRef="#br0">21139 9125 69 0,'0'0'97'0,"0"0"-2"15,0 0-4-15,0 0-4 0,0 0-8 0,0 0-5 16,0 0-5-16,0 0 6 0,0 0-8 0,0 0 0 15,0 0-12-15,0 0-1 0,0 0-11 0,0 0 4 16,0 0-2-16,0 0-5 0,0 0 1 0,0 0-8 16,-2 6 0-16,2-6 2 0,0 0-9 0,0 0 5 0,0 0-1 15,0 0-3-15,-2 1 4 0,2-1 2 0,0 0 3 16,0 0-1-16,0 0 2 0,0 0 4 0,0 0 0 16,0 0 2-16,0 0-4 0,0 0 2 0,0 0-3 15,0 0-3-15,0 0-5 0,0 0-3 0,0 0 0 16,0 0-6-16,0 0-1 0,0 0-3 0,0 0-2 15,0 0-2-15,0 0 1 0,0 0-6 0,0 0 3 16,0 0 5-16,0 0-7 0,0 0 0 0,0 0 3 0,0 0 4 16,0 0 1-16,0 0 2 0,0 0-3 0,0 0 3 15,0 0 6-15,0 0 3 0,10 3-1 0,-10-3 0 16,0 0 1-16,9 0-5 0,-9 0-1 0,13 0-2 16,-4 0-1-16,-2 1-3 0,2-2-1 15,-1 1-3-15,6 0 0 0,-4 0-2 0,4 0-1 0,-5-2 3 16,4 2-2-16,-3 0-4 0,-2 0-1 0,-3-1 1 15,2 2 2-15,-7-1-3 0,13 0-3 0,-9 2 3 16,-4-2-2-16,8-2 2 0,-8 2-4 0,8 0 3 16,-5-2 0-16,-3 2-6 0,0 0-13 0,0 0-22 0,0 0-14 15,9 1-22-15,-9-1-11 0,0 0-12 0,4 4-8 16,-4-4-23-16,2 2-28 0,-2-2-149 0,0 0-329 16,0 0 146-16</inkml:trace>
  <inkml:trace contextRef="#ctx0" brushRef="#br0" timeOffset="477.97">21139 9239 41 0,'0'0'150'0,"0"0"-16"0,0 0-15 16,0 0-9-16,0 0-11 0,0 0-7 0,0 0-7 16,5 3-5-16,-5-3-8 0,0 0 0 0,0 0-4 15,9 1-4-15,-7 0-1 0,-2-1-1 0,0 0-2 16,9 3 1-16,-9-3 1 0,7 0 0 0,-7 0-4 0,10-3-1 16,-4 3-3-16,-6 0-3 0,13 0-1 15,-7 0-4-15,2-1-7 0,-2 1-4 0,2-1-2 0,2-2-1 16,-2 2-3-16,-3 1-5 0,3 0-3 0,-8 0-3 15,14 1-1-15,-8-1-2 0,-2 0-2 0,3 1-2 16,-7-1 0-16,0 0-1 0,12-1 0 0,-12 1 3 16,7 0-8-16,-7 0 2 0,0 0-4 0,0 0 3 15,6-1 0-15,-6 1-4 0,0 0 5 0,0 0-4 16,0 0 4-16,0 0 1 0,5 2 4 0,-5-2 2 16,0 0 1-16,0 0 1 0,0 0 0 0,0 0-4 15,0 0 4-15,0 0 1 0,0 0-3 0,0 0 1 16,0 0 3-16,0 0-3 0,0 0 1 0,0 0-3 0,0 0 0 15,0 0 2-15,3 3 1 0,-3-3-5 0,0 0-2 16,0 0-2-16,0 0 1 0,0 0 0 0,0 0 0 16,0 0-9-16,0 0-31 0,0 0-49 0,0 0-58 15,0 0-246-15,0 0-417 0,-8-15 185 0</inkml:trace>
  <inkml:trace contextRef="#ctx0" brushRef="#br0" timeOffset="2089.75">23656 6571 31 0,'0'0'139'0,"0"0"-9"15,0 0-20-15,0 0-2 0,0 0-8 16,-4 2-12-16,4-2-6 0,0 0-6 0,0 0-19 0,0 0 5 15,0 0-5-15,0 0-7 0,0 0 2 16,0 0-10-16,0 0-2 0,-1 5-3 0,1-5 8 0,0 0-6 16,0 0 1-16,0 0-4 0,0 0 1 0,0 0-3 15,0 0-1-15,0 0 1 0,0 0 0 0,0 0 0 16,0 0-2-16,0 0 2 0,0 0-4 0,0 0-1 16,0 0 1-16,0 0 2 0,0 0-4 0,0 0-2 15,0 0-2-15,0 0 0 0,0 0 2 0,0 0 3 16,0 0 3-16,0 0 3 0,0 0 1 0,0 0 0 15,0 0-1-15,5 3 1 0,-5-3-3 0,0 0 4 0,5 1 0 16,-5-1 1-16,8 1 3 0,-8-1-7 0,9 0 1 16,-4 0-3-16,1 0-4 0,2 2-3 0,-2-2-1 15,1 0-5-15,0 0-1 0,2 2-2 0,-2-2 1 16,0 0-5-16,0 1-1 0,2 0-1 0,-3 0-2 16,0 1-1-16,1-2 0 0,-1 0 2 0,-6 0-3 0,10 1-1 15,-10-1 1-15,8 0-2 0,-8 0-1 16,5 2 3-16,-5-2-4 0,0 0 1 0,0 0 0 15,0 0-2-15,9 0 1 0,-9 0 0 0,5 0-17 0,-5 0-18 16,0 0-23-16,0 0-23 0,0 0-25 0,1 4-25 16,-1-4-36-16,0 0-193 0,0 0-386 0,0 0 171 15</inkml:trace>
  <inkml:trace contextRef="#ctx0" brushRef="#br0" timeOffset="2390.3">23704 6653 182 0,'0'0'174'0,"0"0"-9"16,0 0-9-16,0 0-11 0,0 0-8 0,0 0-11 15,0 0-7-15,0 0-6 0,0 0-6 0,0 0-6 16,0 0-11-16,0 0 1 0,-5 0-6 0,5 0-1 15,0 0-7-15,0 0-3 0,0 0-8 0,0 0-6 16,0 0 2-16,0 0-4 0,0 0-6 0,0 0-8 0,0 0-6 16,0 0 5-16,0 0 1 0,0 0-9 0,11 2 1 15,-11-2-4-15,7 3 1 0,0-1-4 16,-7-2-10-16,10 1-3 0,-5 1-38 0,-1 0-48 16,-4-2-59-16,9 0-82 0,-9 0-167 0,0 0-408 0,7-3 182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US" dirty="0"/>
              <a:t>A – MUH – TUR </a:t>
            </a:r>
          </a:p>
        </p:txBody>
      </p:sp>
      <p:sp>
        <p:nvSpPr>
          <p:cNvPr id="4" name="Slide Number Placeholder 3"/>
          <p:cNvSpPr>
            <a:spLocks noGrp="1"/>
          </p:cNvSpPr>
          <p:nvPr>
            <p:ph type="sldNum" sz="quarter" idx="10"/>
          </p:nvPr>
        </p:nvSpPr>
        <p:spPr/>
        <p:txBody>
          <a:bodyPr/>
          <a:lstStyle/>
          <a:p>
            <a:fld id="{CD2F2318-E25A-4C0A-9D76-B30B703A9430}" type="slidenum">
              <a:rPr lang="en-US" smtClean="0"/>
              <a:pPr/>
              <a:t>7</a:t>
            </a:fld>
            <a:endParaRPr lang="en-US"/>
          </a:p>
        </p:txBody>
      </p:sp>
    </p:spTree>
    <p:extLst>
      <p:ext uri="{BB962C8B-B14F-4D97-AF65-F5344CB8AC3E}">
        <p14:creationId xmlns:p14="http://schemas.microsoft.com/office/powerpoint/2010/main" val="3467465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F2318-E25A-4C0A-9D76-B30B703A9430}" type="slidenum">
              <a:rPr lang="en-US" smtClean="0"/>
              <a:pPr/>
              <a:t>8</a:t>
            </a:fld>
            <a:endParaRPr lang="en-US"/>
          </a:p>
        </p:txBody>
      </p:sp>
    </p:spTree>
    <p:extLst>
      <p:ext uri="{BB962C8B-B14F-4D97-AF65-F5344CB8AC3E}">
        <p14:creationId xmlns:p14="http://schemas.microsoft.com/office/powerpoint/2010/main" val="125980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29</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10 - Prof Responsibilities and Code of Ethics</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10 - Prof Responsibilities and Code of Ethics</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A6F-FEBE-5C56-7F96-97792E73E9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6FDBE6-A72A-33D4-F6DB-313140D1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AE8FDA-346E-E9CC-654A-D448A05FC90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10499B4-12D2-D617-CEAD-8C6D160606AC}"/>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02B5AC68-E89F-A780-2D0A-78CADA6770F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5900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29B-83A8-FCBD-F6CE-08FC34C98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2F1F4-352E-1E4C-3FC4-DFAB6FF08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065B-151A-EE35-F254-9C66856EB5A5}"/>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91AE07E-C46D-AE70-4B1E-D26F45AC05B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9C916D7D-61C9-1702-45A5-AD874DCC2C9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65371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E01E-1477-AB73-4C97-E625783F38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583B1-99F9-AF91-5B2C-9905B0856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D67EE-FBF9-A7C6-A360-6BA9B0C3E05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2FE634C-3BE2-99A5-A4C1-8FBB064FB0F1}"/>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6C9CAD67-A547-88DC-9BA0-C572DE7DD5D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30592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7704-F941-78FA-2407-E868469A4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A6B90-72FA-09BD-2ACA-79A332002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2275C4-500A-CBD1-17C0-831180F8FB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DF347-CE83-13A4-11ED-DA1E691B2D18}"/>
              </a:ext>
            </a:extLst>
          </p:cNvPr>
          <p:cNvSpPr>
            <a:spLocks noGrp="1"/>
          </p:cNvSpPr>
          <p:nvPr>
            <p:ph type="dt" sz="half" idx="10"/>
          </p:nvPr>
        </p:nvSpPr>
        <p:spPr/>
        <p:txBody>
          <a:bodyPr/>
          <a:lstStyle/>
          <a:p>
            <a:pPr>
              <a:defRPr/>
            </a:pPr>
            <a:r>
              <a:rPr lang="en-US"/>
              <a:t>IT2090</a:t>
            </a:r>
          </a:p>
        </p:txBody>
      </p:sp>
      <p:sp>
        <p:nvSpPr>
          <p:cNvPr id="6" name="Footer Placeholder 5">
            <a:extLst>
              <a:ext uri="{FF2B5EF4-FFF2-40B4-BE49-F238E27FC236}">
                <a16:creationId xmlns:a16="http://schemas.microsoft.com/office/drawing/2014/main" id="{220AEE76-BA6A-A8DB-1B94-55EBA96B967C}"/>
              </a:ext>
            </a:extLst>
          </p:cNvPr>
          <p:cNvSpPr>
            <a:spLocks noGrp="1"/>
          </p:cNvSpPr>
          <p:nvPr>
            <p:ph type="ftr" sz="quarter" idx="11"/>
          </p:nvPr>
        </p:nvSpPr>
        <p:spPr/>
        <p:txBody>
          <a:bodyPr/>
          <a:lstStyle/>
          <a:p>
            <a:pPr>
              <a:defRPr/>
            </a:pPr>
            <a:r>
              <a:rPr lang="en-US"/>
              <a:t>Lecture 10 - Prof Responsibilities and Code of Ethics</a:t>
            </a:r>
          </a:p>
        </p:txBody>
      </p:sp>
      <p:sp>
        <p:nvSpPr>
          <p:cNvPr id="7" name="Slide Number Placeholder 6">
            <a:extLst>
              <a:ext uri="{FF2B5EF4-FFF2-40B4-BE49-F238E27FC236}">
                <a16:creationId xmlns:a16="http://schemas.microsoft.com/office/drawing/2014/main" id="{DA446FAC-AD7E-758B-EC1B-2485F4339EE7}"/>
              </a:ext>
            </a:extLst>
          </p:cNvPr>
          <p:cNvSpPr>
            <a:spLocks noGrp="1"/>
          </p:cNvSpPr>
          <p:nvPr>
            <p:ph type="sldNum" sz="quarter" idx="12"/>
          </p:nvPr>
        </p:nvSpPr>
        <p:spPr/>
        <p:txBody>
          <a:bodyPr/>
          <a:lstStyle/>
          <a:p>
            <a:fld id="{657FB8D6-6DBC-4B4B-A3AD-409E5888E191}" type="slidenum">
              <a:rPr lang="en-US" altLang="en-US" smtClean="0"/>
              <a:pPr/>
              <a:t>‹#›</a:t>
            </a:fld>
            <a:endParaRPr lang="en-US" altLang="en-US"/>
          </a:p>
        </p:txBody>
      </p:sp>
    </p:spTree>
    <p:extLst>
      <p:ext uri="{BB962C8B-B14F-4D97-AF65-F5344CB8AC3E}">
        <p14:creationId xmlns:p14="http://schemas.microsoft.com/office/powerpoint/2010/main" val="13985303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4280-5C89-8C57-EAE9-9D62949766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D1BEB9-5B84-BAD6-274A-6F4CE99D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1D649-9AF6-8316-D633-0A4E8555E8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47994C-5FA0-FDC4-E674-6B9AD3A35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D633D8-C9F1-F075-0880-80003EF65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AA5D6-50CA-84E3-8FB9-FC73B07668E5}"/>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832791FF-2176-71C6-D4E0-3BC3FF6544BE}"/>
              </a:ext>
            </a:extLst>
          </p:cNvPr>
          <p:cNvSpPr>
            <a:spLocks noGrp="1"/>
          </p:cNvSpPr>
          <p:nvPr>
            <p:ph type="ftr" sz="quarter" idx="11"/>
          </p:nvPr>
        </p:nvSpPr>
        <p:spPr/>
        <p:txBody>
          <a:body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C597EF16-A709-C9FB-2FAA-C4C368C4FF0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08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FFEC-233E-1F30-AD20-E54F4D2CB2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32E5E6-774D-D278-C881-E3C4DBC41D91}"/>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0BBC48D-D49D-07B3-C151-4713DDEAC709}"/>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DD4544C0-1816-93EF-6455-3C8D8D44B13D}"/>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09047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FBA88-5B4E-8C67-4137-9F81B10BF5C7}"/>
              </a:ext>
            </a:extLst>
          </p:cNvPr>
          <p:cNvSpPr>
            <a:spLocks noGrp="1"/>
          </p:cNvSpPr>
          <p:nvPr>
            <p:ph type="dt" sz="half" idx="10"/>
          </p:nvPr>
        </p:nvSpPr>
        <p:spPr/>
        <p:txBody>
          <a:bodyPr/>
          <a:lstStyle/>
          <a:p>
            <a:r>
              <a:rPr lang="en-US"/>
              <a:t>IT2090</a:t>
            </a:r>
          </a:p>
        </p:txBody>
      </p:sp>
      <p:sp>
        <p:nvSpPr>
          <p:cNvPr id="3" name="Footer Placeholder 2">
            <a:extLst>
              <a:ext uri="{FF2B5EF4-FFF2-40B4-BE49-F238E27FC236}">
                <a16:creationId xmlns:a16="http://schemas.microsoft.com/office/drawing/2014/main" id="{01E01AFE-EF8F-F338-945D-174231C0E528}"/>
              </a:ext>
            </a:extLst>
          </p:cNvPr>
          <p:cNvSpPr>
            <a:spLocks noGrp="1"/>
          </p:cNvSpPr>
          <p:nvPr>
            <p:ph type="ftr" sz="quarter" idx="11"/>
          </p:nvPr>
        </p:nvSpPr>
        <p:spPr/>
        <p:txBody>
          <a:bodyPr/>
          <a:lstStyle/>
          <a:p>
            <a:r>
              <a:rPr lang="en-US"/>
              <a:t>Lecture 10 - Prof Responsibilities and Code of Ethics</a:t>
            </a:r>
          </a:p>
        </p:txBody>
      </p:sp>
      <p:sp>
        <p:nvSpPr>
          <p:cNvPr id="4" name="Slide Number Placeholder 3">
            <a:extLst>
              <a:ext uri="{FF2B5EF4-FFF2-40B4-BE49-F238E27FC236}">
                <a16:creationId xmlns:a16="http://schemas.microsoft.com/office/drawing/2014/main" id="{0508A58C-83EC-5C3C-205D-8D1774F4D369}"/>
              </a:ext>
            </a:extLst>
          </p:cNvPr>
          <p:cNvSpPr>
            <a:spLocks noGrp="1"/>
          </p:cNvSpPr>
          <p:nvPr>
            <p:ph type="sldNum" sz="quarter" idx="12"/>
          </p:nvPr>
        </p:nvSpPr>
        <p:spPr/>
        <p:txBody>
          <a:bodyPr/>
          <a:lstStyle/>
          <a:p>
            <a:fld id="{71AEA05C-BF42-4839-AC58-BD9E99F1A276}" type="slidenum">
              <a:rPr lang="en-US" smtClean="0"/>
              <a:t>‹#›</a:t>
            </a:fld>
            <a:endParaRPr lang="en-US"/>
          </a:p>
        </p:txBody>
      </p:sp>
    </p:spTree>
    <p:extLst>
      <p:ext uri="{BB962C8B-B14F-4D97-AF65-F5344CB8AC3E}">
        <p14:creationId xmlns:p14="http://schemas.microsoft.com/office/powerpoint/2010/main" val="3702814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DBB2-F155-5A7E-F1C6-FF433A903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6FC584-1BFF-7E59-4AF9-0BD6E4907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36EEF-7826-1F9D-508F-14E6161E4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17FEC-34C2-8FA3-77C3-EBF25538D2C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6756EC6-2ED1-D721-F61A-F796A651DCBC}"/>
              </a:ext>
            </a:extLst>
          </p:cNvPr>
          <p:cNvSpPr>
            <a:spLocks noGrp="1"/>
          </p:cNvSpPr>
          <p:nvPr>
            <p:ph type="ftr" sz="quarter" idx="11"/>
          </p:nvPr>
        </p:nvSpPr>
        <p:spPr/>
        <p:txBody>
          <a:bodyPr/>
          <a:lstStyle/>
          <a:p>
            <a:r>
              <a:rPr lang="en-US"/>
              <a:t>Lecture 10 - Prof Responsibilities and Code of Ethics</a:t>
            </a:r>
            <a:endParaRPr lang="en-US" dirty="0"/>
          </a:p>
        </p:txBody>
      </p:sp>
      <p:sp>
        <p:nvSpPr>
          <p:cNvPr id="7" name="Slide Number Placeholder 6">
            <a:extLst>
              <a:ext uri="{FF2B5EF4-FFF2-40B4-BE49-F238E27FC236}">
                <a16:creationId xmlns:a16="http://schemas.microsoft.com/office/drawing/2014/main" id="{372D2DE1-0573-B15D-05F1-DB74FF498B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107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C93D-76C3-DE86-2DE8-52D91BB1A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7DF9B-FECE-9CE2-3BC6-CCF21C3AF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8B3A81-FC67-31F2-59D1-42A873023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17D9D-C0EB-411E-4C36-CA7AD0E8A5C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30BA8DD-8E2A-D88F-D504-918B970A0D44}"/>
              </a:ext>
            </a:extLst>
          </p:cNvPr>
          <p:cNvSpPr>
            <a:spLocks noGrp="1"/>
          </p:cNvSpPr>
          <p:nvPr>
            <p:ph type="ftr" sz="quarter" idx="11"/>
          </p:nvPr>
        </p:nvSpPr>
        <p:spPr/>
        <p:txBody>
          <a:bodyPr/>
          <a:lstStyle/>
          <a:p>
            <a:r>
              <a:rPr lang="en-US"/>
              <a:t>Lecture 10 - Prof Responsibilities and Code of Ethics</a:t>
            </a:r>
            <a:endParaRPr lang="en-US" dirty="0"/>
          </a:p>
        </p:txBody>
      </p:sp>
      <p:sp>
        <p:nvSpPr>
          <p:cNvPr id="7" name="Slide Number Placeholder 6">
            <a:extLst>
              <a:ext uri="{FF2B5EF4-FFF2-40B4-BE49-F238E27FC236}">
                <a16:creationId xmlns:a16="http://schemas.microsoft.com/office/drawing/2014/main" id="{8DE57BAC-A615-9ABC-AD6F-075D01904C73}"/>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6263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9B10-8F85-EB5D-745A-09AF958E4F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EEB73-6D17-7C87-39A0-E2F40A194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BA531-7756-BFD1-9B58-41FAFAEBFC5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BE9FC7F-8C42-AE2D-770E-3ED692D49038}"/>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C3495FDE-00C0-6C46-5624-D8D28C5F95D2}"/>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1426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0ED2D-974E-57B5-D71E-A52F75F727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F14F04-61BB-5CBA-5B6A-F34E6A2A9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10CB5-DFFD-F6C6-8C40-AEDDE97C700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8E886F8-C250-EE74-C187-3ABFB1DF46E1}"/>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4022D8F8-B9F5-00EC-F13E-E5092494CDE8}"/>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5140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10 - Prof Responsibilities and Code of Ethics</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10 - Prof Responsibilities and Code of Ethics</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3.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B93F3-3724-62CF-D224-AFEC5B4F5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27687-E36C-C7F9-E5E3-E30F32BDBA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9EAF0-91C8-4C1D-6373-A54113BCA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35BF96F-B297-0B29-A88C-C4A6A9DBE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58FFBB78-0D3D-400B-CC0E-BD21488000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2089715"/>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9" r:id="rId24"/>
    <p:sldLayoutId id="2147484140" r:id="rId2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77001" y="1525633"/>
            <a:ext cx="4724400" cy="3410724"/>
          </a:xfrm>
        </p:spPr>
        <p:txBody>
          <a:bodyPr>
            <a:normAutofit fontScale="90000"/>
          </a:bodyPr>
          <a:lstStyle/>
          <a:p>
            <a:pPr algn="ctr"/>
            <a:r>
              <a:rPr lang="en-US" sz="3600" b="1" dirty="0">
                <a:solidFill>
                  <a:srgbClr val="FFC000"/>
                </a:solidFill>
              </a:rPr>
              <a:t>Professional Responsibilities and Codes of Ethics</a:t>
            </a:r>
            <a:br>
              <a:rPr lang="en-US" sz="3200" dirty="0"/>
            </a:br>
            <a:br>
              <a:rPr lang="en-US" sz="3200" dirty="0"/>
            </a:br>
            <a:r>
              <a:rPr lang="en-US" sz="2000" dirty="0">
                <a:solidFill>
                  <a:schemeClr val="accent6">
                    <a:lumMod val="75000"/>
                    <a:lumOff val="25000"/>
                  </a:schemeClr>
                </a:solidFill>
                <a:latin typeface="Segoe Print" panose="02000600000000000000" pitchFamily="2" charset="0"/>
              </a:rPr>
              <a:t>“The Code of Ethics and Professional Conduct is intended to provide guidance to help resolve ethical dilemmas that are likely to be confronted within the course of their employment.”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858000" y="4936357"/>
            <a:ext cx="4343400" cy="1028365"/>
          </a:xfrm>
        </p:spPr>
        <p:txBody>
          <a:bodyPr>
            <a:normAutofit fontScale="77500" lnSpcReduction="20000"/>
          </a:bodyPr>
          <a:lstStyle/>
          <a:p>
            <a:pPr algn="ctr"/>
            <a:r>
              <a:rPr lang="en-US" dirty="0"/>
              <a:t>Sanjeeva Perera - Senior Academic Fellow</a:t>
            </a:r>
          </a:p>
          <a:p>
            <a:pPr algn="ctr"/>
            <a:r>
              <a:rPr lang="en-US" dirty="0"/>
              <a:t> Department of Computer Systems Engineering, </a:t>
            </a:r>
          </a:p>
          <a:p>
            <a:pPr algn="ctr"/>
            <a:r>
              <a:rPr lang="en-US" dirty="0"/>
              <a:t>Faculty of Computing </a:t>
            </a:r>
          </a:p>
        </p:txBody>
      </p:sp>
      <p:pic>
        <p:nvPicPr>
          <p:cNvPr id="3" name="Picture 2">
            <a:extLst>
              <a:ext uri="{FF2B5EF4-FFF2-40B4-BE49-F238E27FC236}">
                <a16:creationId xmlns:a16="http://schemas.microsoft.com/office/drawing/2014/main" id="{4543EF0C-34B5-4069-A1A2-FB49328BDD0B}"/>
              </a:ext>
            </a:extLst>
          </p:cNvPr>
          <p:cNvPicPr>
            <a:picLocks noChangeAspect="1"/>
          </p:cNvPicPr>
          <p:nvPr/>
        </p:nvPicPr>
        <p:blipFill>
          <a:blip r:embed="rId2"/>
          <a:stretch>
            <a:fillRect/>
          </a:stretch>
        </p:blipFill>
        <p:spPr>
          <a:xfrm>
            <a:off x="1115078" y="1426227"/>
            <a:ext cx="5361922" cy="4024312"/>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32656"/>
            <a:ext cx="7928666" cy="1280890"/>
          </a:xfrm>
        </p:spPr>
        <p:txBody>
          <a:bodyPr>
            <a:normAutofit fontScale="90000"/>
          </a:bodyPr>
          <a:lstStyle/>
          <a:p>
            <a:r>
              <a:rPr lang="en-GB" dirty="0"/>
              <a:t>Who is a Computing Professional ?</a:t>
            </a:r>
          </a:p>
        </p:txBody>
      </p:sp>
      <p:sp>
        <p:nvSpPr>
          <p:cNvPr id="3" name="Content Placeholder 2"/>
          <p:cNvSpPr>
            <a:spLocks noGrp="1"/>
          </p:cNvSpPr>
          <p:nvPr>
            <p:ph idx="1"/>
          </p:nvPr>
        </p:nvSpPr>
        <p:spPr>
          <a:xfrm>
            <a:off x="1066800" y="1933135"/>
            <a:ext cx="9753600" cy="4454236"/>
          </a:xfrm>
        </p:spPr>
        <p:txBody>
          <a:bodyPr>
            <a:normAutofit/>
          </a:bodyPr>
          <a:lstStyle/>
          <a:p>
            <a:r>
              <a:rPr lang="en-GB" sz="2800" dirty="0"/>
              <a:t>Anyone who is employed in computer, information technology or information/communication fields.</a:t>
            </a:r>
          </a:p>
          <a:p>
            <a:r>
              <a:rPr lang="en-GB" sz="2800" dirty="0"/>
              <a:t>Can include </a:t>
            </a:r>
          </a:p>
          <a:p>
            <a:pPr lvl="1"/>
            <a:r>
              <a:rPr lang="en-GB" sz="2200" dirty="0"/>
              <a:t>Software / Hardware designers</a:t>
            </a:r>
          </a:p>
          <a:p>
            <a:pPr lvl="1"/>
            <a:r>
              <a:rPr lang="en-GB" sz="2200" dirty="0"/>
              <a:t>software engineers, </a:t>
            </a:r>
          </a:p>
          <a:p>
            <a:pPr lvl="1"/>
            <a:r>
              <a:rPr lang="en-GB" sz="2200" dirty="0"/>
              <a:t>software quality/ system analysts, </a:t>
            </a:r>
          </a:p>
          <a:p>
            <a:pPr lvl="1"/>
            <a:r>
              <a:rPr lang="en-GB" sz="2200" dirty="0"/>
              <a:t>Database administrators</a:t>
            </a:r>
          </a:p>
          <a:p>
            <a:pPr lvl="1"/>
            <a:r>
              <a:rPr lang="en-GB" sz="2200" dirty="0"/>
              <a:t>software technical writers, </a:t>
            </a:r>
          </a:p>
          <a:p>
            <a:pPr lvl="1"/>
            <a:r>
              <a:rPr lang="en-GB" sz="2200" dirty="0"/>
              <a:t>software managers,</a:t>
            </a:r>
          </a:p>
          <a:p>
            <a:pPr lvl="1"/>
            <a:r>
              <a:rPr lang="en-GB" sz="2200" dirty="0"/>
              <a:t>Computer scientists </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10</a:t>
            </a:fld>
            <a:endParaRPr lang="en-US"/>
          </a:p>
        </p:txBody>
      </p:sp>
      <p:sp>
        <p:nvSpPr>
          <p:cNvPr id="6" name="Date Placeholder 5">
            <a:extLst>
              <a:ext uri="{FF2B5EF4-FFF2-40B4-BE49-F238E27FC236}">
                <a16:creationId xmlns:a16="http://schemas.microsoft.com/office/drawing/2014/main" id="{CC0A070E-E502-4C6C-A79A-B6247894078B}"/>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E1F74985-1853-44AF-A50A-D373FBC5539A}"/>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93868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665" y="589474"/>
            <a:ext cx="6589199" cy="1280890"/>
          </a:xfrm>
        </p:spPr>
        <p:txBody>
          <a:bodyPr>
            <a:normAutofit/>
          </a:bodyPr>
          <a:lstStyle/>
          <a:p>
            <a:r>
              <a:rPr lang="en-GB" sz="4000" dirty="0"/>
              <a:t>Impact of your job/work</a:t>
            </a:r>
          </a:p>
        </p:txBody>
      </p:sp>
      <p:sp>
        <p:nvSpPr>
          <p:cNvPr id="3" name="Content Placeholder 2"/>
          <p:cNvSpPr>
            <a:spLocks noGrp="1"/>
          </p:cNvSpPr>
          <p:nvPr>
            <p:ph idx="1"/>
          </p:nvPr>
        </p:nvSpPr>
        <p:spPr>
          <a:xfrm>
            <a:off x="1143000" y="1908157"/>
            <a:ext cx="9829800" cy="4476328"/>
          </a:xfrm>
        </p:spPr>
        <p:txBody>
          <a:bodyPr>
            <a:normAutofit/>
          </a:bodyPr>
          <a:lstStyle/>
          <a:p>
            <a:r>
              <a:rPr lang="en-GB" sz="2800" dirty="0"/>
              <a:t>Computer systems that can have direct life-threatening impact.</a:t>
            </a:r>
          </a:p>
          <a:p>
            <a:pPr lvl="1"/>
            <a:r>
              <a:rPr lang="en-GB" sz="2400" dirty="0"/>
              <a:t>Air craft and air traffic control systems</a:t>
            </a:r>
          </a:p>
          <a:p>
            <a:pPr lvl="1"/>
            <a:r>
              <a:rPr lang="en-GB" sz="2400" dirty="0"/>
              <a:t>Mass transportation systems</a:t>
            </a:r>
          </a:p>
          <a:p>
            <a:pPr lvl="1"/>
            <a:r>
              <a:rPr lang="en-GB" sz="2400" dirty="0"/>
              <a:t>Nuclear reactors, missile systems</a:t>
            </a:r>
          </a:p>
          <a:p>
            <a:pPr lvl="1"/>
            <a:r>
              <a:rPr lang="en-GB" sz="2400" dirty="0"/>
              <a:t>Medical treatment systems</a:t>
            </a:r>
          </a:p>
          <a:p>
            <a:pPr lvl="1"/>
            <a:r>
              <a:rPr lang="en-GB" sz="2400" dirty="0"/>
              <a:t>Design of bridges and buildings</a:t>
            </a:r>
          </a:p>
          <a:p>
            <a:pPr lvl="1"/>
            <a:r>
              <a:rPr lang="en-GB" sz="2400" dirty="0"/>
              <a:t>Development of analytical models for medical treatment</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11</a:t>
            </a:fld>
            <a:endParaRPr lang="en-US"/>
          </a:p>
        </p:txBody>
      </p:sp>
      <p:sp>
        <p:nvSpPr>
          <p:cNvPr id="6" name="Date Placeholder 5">
            <a:extLst>
              <a:ext uri="{FF2B5EF4-FFF2-40B4-BE49-F238E27FC236}">
                <a16:creationId xmlns:a16="http://schemas.microsoft.com/office/drawing/2014/main" id="{0D1A96A1-A04E-4A75-B011-E176D41CD3EC}"/>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1696AD60-304A-49D0-A76B-777C906A17FA}"/>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3747436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04521"/>
            <a:ext cx="9143999" cy="1280890"/>
          </a:xfrm>
        </p:spPr>
        <p:txBody>
          <a:bodyPr>
            <a:normAutofit fontScale="90000"/>
          </a:bodyPr>
          <a:lstStyle/>
          <a:p>
            <a:r>
              <a:rPr lang="en-GB" dirty="0"/>
              <a:t>Responsibilities of Computing Professionals </a:t>
            </a:r>
          </a:p>
        </p:txBody>
      </p:sp>
      <p:sp>
        <p:nvSpPr>
          <p:cNvPr id="3" name="Content Placeholder 2"/>
          <p:cNvSpPr>
            <a:spLocks noGrp="1"/>
          </p:cNvSpPr>
          <p:nvPr>
            <p:ph idx="1"/>
          </p:nvPr>
        </p:nvSpPr>
        <p:spPr>
          <a:xfrm>
            <a:off x="3215681" y="1988840"/>
            <a:ext cx="5797937" cy="2591544"/>
          </a:xfrm>
        </p:spPr>
        <p:txBody>
          <a:bodyPr>
            <a:normAutofit/>
          </a:bodyPr>
          <a:lstStyle/>
          <a:p>
            <a:r>
              <a:rPr lang="en-GB" sz="2800" dirty="0"/>
              <a:t>To Clients and Users</a:t>
            </a:r>
          </a:p>
          <a:p>
            <a:r>
              <a:rPr lang="en-GB" sz="2800" dirty="0"/>
              <a:t>To Employers</a:t>
            </a:r>
          </a:p>
          <a:p>
            <a:r>
              <a:rPr lang="en-GB" sz="2800" dirty="0"/>
              <a:t>To Other Professionals </a:t>
            </a:r>
          </a:p>
          <a:p>
            <a:r>
              <a:rPr lang="en-GB" sz="2800" dirty="0"/>
              <a:t>To the Public</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12</a:t>
            </a:fld>
            <a:endParaRPr lang="en-US"/>
          </a:p>
        </p:txBody>
      </p:sp>
      <p:sp>
        <p:nvSpPr>
          <p:cNvPr id="6" name="Date Placeholder 5">
            <a:extLst>
              <a:ext uri="{FF2B5EF4-FFF2-40B4-BE49-F238E27FC236}">
                <a16:creationId xmlns:a16="http://schemas.microsoft.com/office/drawing/2014/main" id="{FE9A7B95-F877-48B4-BC63-F8A0ED7107F3}"/>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6FBDF6C5-2969-4B67-A099-3C5A0098A82F}"/>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a:t>
            </a:r>
          </a:p>
        </p:txBody>
      </p:sp>
      <p:sp>
        <p:nvSpPr>
          <p:cNvPr id="3" name="Content Placeholder 2"/>
          <p:cNvSpPr>
            <a:spLocks noGrp="1"/>
          </p:cNvSpPr>
          <p:nvPr>
            <p:ph idx="1"/>
          </p:nvPr>
        </p:nvSpPr>
        <p:spPr>
          <a:xfrm>
            <a:off x="1828800" y="2133600"/>
            <a:ext cx="8382000" cy="3777622"/>
          </a:xfrm>
        </p:spPr>
        <p:txBody>
          <a:bodyPr/>
          <a:lstStyle/>
          <a:p>
            <a:r>
              <a:rPr lang="en-US" sz="2800" dirty="0"/>
              <a:t>Ethics is a set of beliefs about right or wrong behavior</a:t>
            </a:r>
          </a:p>
          <a:p>
            <a:r>
              <a:rPr lang="en-US" sz="2800" dirty="0"/>
              <a:t>Ethical behavior conforms to generally accepted social norms - &gt; Universally accepted</a:t>
            </a:r>
          </a:p>
          <a:p>
            <a:pPr lvl="1"/>
            <a:r>
              <a:rPr lang="en-US" sz="2400" dirty="0" err="1"/>
              <a:t>Eg</a:t>
            </a:r>
            <a:r>
              <a:rPr lang="en-US" sz="2400" dirty="0"/>
              <a:t> : Lying and cheating are unethical</a:t>
            </a:r>
          </a:p>
          <a:p>
            <a:pPr marL="0" indent="0">
              <a:buNone/>
            </a:pPr>
            <a:endParaRPr lang="en-US" sz="2400"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13</a:t>
            </a:fld>
            <a:endParaRPr lang="en-US"/>
          </a:p>
        </p:txBody>
      </p:sp>
      <p:sp>
        <p:nvSpPr>
          <p:cNvPr id="6" name="Date Placeholder 5">
            <a:extLst>
              <a:ext uri="{FF2B5EF4-FFF2-40B4-BE49-F238E27FC236}">
                <a16:creationId xmlns:a16="http://schemas.microsoft.com/office/drawing/2014/main" id="{123AF39B-5E01-4C3E-AD12-929B41AC036C}"/>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B46F335B-3F3E-492E-9271-2DD96010FA20}"/>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55159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665" y="624110"/>
            <a:ext cx="6589199" cy="1280890"/>
          </a:xfrm>
        </p:spPr>
        <p:txBody>
          <a:bodyPr/>
          <a:lstStyle/>
          <a:p>
            <a:r>
              <a:rPr lang="en-US" dirty="0"/>
              <a:t>Why Ethics ?</a:t>
            </a:r>
          </a:p>
        </p:txBody>
      </p:sp>
      <p:sp>
        <p:nvSpPr>
          <p:cNvPr id="3" name="Content Placeholder 2"/>
          <p:cNvSpPr>
            <a:spLocks noGrp="1"/>
          </p:cNvSpPr>
          <p:nvPr>
            <p:ph idx="1"/>
          </p:nvPr>
        </p:nvSpPr>
        <p:spPr>
          <a:xfrm>
            <a:off x="1295400" y="1954890"/>
            <a:ext cx="9601200" cy="2986278"/>
          </a:xfrm>
        </p:spPr>
        <p:txBody>
          <a:bodyPr>
            <a:noAutofit/>
          </a:bodyPr>
          <a:lstStyle/>
          <a:p>
            <a:r>
              <a:rPr lang="en-US" sz="2800" dirty="0"/>
              <a:t>Helps people to make moral decisions</a:t>
            </a:r>
          </a:p>
          <a:p>
            <a:r>
              <a:rPr lang="en-US" sz="2800" dirty="0"/>
              <a:t>Assumes that people are rational and free to choose how they will act</a:t>
            </a:r>
          </a:p>
          <a:p>
            <a:r>
              <a:rPr lang="en-US" sz="2800" dirty="0"/>
              <a:t>Describes how people do act and how people should act.</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14</a:t>
            </a:fld>
            <a:endParaRPr lang="en-US"/>
          </a:p>
        </p:txBody>
      </p:sp>
      <p:sp>
        <p:nvSpPr>
          <p:cNvPr id="5" name="Date Placeholder 4">
            <a:extLst>
              <a:ext uri="{FF2B5EF4-FFF2-40B4-BE49-F238E27FC236}">
                <a16:creationId xmlns:a16="http://schemas.microsoft.com/office/drawing/2014/main" id="{71F54B0B-5ABF-4CF6-A5A3-1D87D0A6E103}"/>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D320112D-F96C-45FF-A6A9-5193742B2FD1}"/>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1317985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665" y="620688"/>
            <a:ext cx="6589199" cy="1280890"/>
          </a:xfrm>
        </p:spPr>
        <p:txBody>
          <a:bodyPr/>
          <a:lstStyle/>
          <a:p>
            <a:r>
              <a:rPr lang="en-GB" dirty="0"/>
              <a:t>CODE of ETHICS</a:t>
            </a:r>
          </a:p>
        </p:txBody>
      </p:sp>
      <p:sp>
        <p:nvSpPr>
          <p:cNvPr id="3" name="Content Placeholder 2"/>
          <p:cNvSpPr>
            <a:spLocks noGrp="1"/>
          </p:cNvSpPr>
          <p:nvPr>
            <p:ph idx="1"/>
          </p:nvPr>
        </p:nvSpPr>
        <p:spPr>
          <a:xfrm>
            <a:off x="685800" y="1901578"/>
            <a:ext cx="10668000" cy="4407742"/>
          </a:xfrm>
        </p:spPr>
        <p:txBody>
          <a:bodyPr>
            <a:normAutofit/>
          </a:bodyPr>
          <a:lstStyle/>
          <a:p>
            <a:r>
              <a:rPr lang="en-GB" sz="2800" dirty="0"/>
              <a:t>Professional Ethics cover the personal, organizational and corporate standards that are expected of professionals.</a:t>
            </a:r>
          </a:p>
          <a:p>
            <a:r>
              <a:rPr lang="en-GB" sz="2800" dirty="0"/>
              <a:t>Includes issues involving relationships or responsibilities with: </a:t>
            </a:r>
          </a:p>
          <a:p>
            <a:pPr lvl="1"/>
            <a:r>
              <a:rPr lang="en-GB" sz="2400" dirty="0"/>
              <a:t>Employees, employers, and other people who use the products or services.</a:t>
            </a:r>
          </a:p>
          <a:p>
            <a:r>
              <a:rPr lang="en-GB" sz="2800" dirty="0"/>
              <a:t>“Computer Ethics” includes social, political, and personal issues.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15</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C9F8599-1ED9-45B2-BADE-EF201611FF0C}"/>
                  </a:ext>
                </a:extLst>
              </p14:cNvPr>
              <p14:cNvContentPartPr/>
              <p14:nvPr/>
            </p14:nvContentPartPr>
            <p14:xfrm>
              <a:off x="7608600" y="2365560"/>
              <a:ext cx="966600" cy="963720"/>
            </p14:xfrm>
          </p:contentPart>
        </mc:Choice>
        <mc:Fallback xmlns="">
          <p:pic>
            <p:nvPicPr>
              <p:cNvPr id="5" name="Ink 4">
                <a:extLst>
                  <a:ext uri="{FF2B5EF4-FFF2-40B4-BE49-F238E27FC236}">
                    <a16:creationId xmlns:a16="http://schemas.microsoft.com/office/drawing/2014/main" id="{FC9F8599-1ED9-45B2-BADE-EF201611FF0C}"/>
                  </a:ext>
                </a:extLst>
              </p:cNvPr>
              <p:cNvPicPr/>
              <p:nvPr/>
            </p:nvPicPr>
            <p:blipFill>
              <a:blip r:embed="rId3"/>
              <a:stretch>
                <a:fillRect/>
              </a:stretch>
            </p:blipFill>
            <p:spPr>
              <a:xfrm>
                <a:off x="7599240" y="2356200"/>
                <a:ext cx="985320" cy="982440"/>
              </a:xfrm>
              <a:prstGeom prst="rect">
                <a:avLst/>
              </a:prstGeom>
            </p:spPr>
          </p:pic>
        </mc:Fallback>
      </mc:AlternateContent>
      <p:sp>
        <p:nvSpPr>
          <p:cNvPr id="6" name="Date Placeholder 5">
            <a:extLst>
              <a:ext uri="{FF2B5EF4-FFF2-40B4-BE49-F238E27FC236}">
                <a16:creationId xmlns:a16="http://schemas.microsoft.com/office/drawing/2014/main" id="{60C69A66-4C74-4705-960B-F3CA6202252B}"/>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2D56F0EC-F590-47B6-9968-23D00F4D6D4B}"/>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715" y="443406"/>
            <a:ext cx="8064856" cy="1280890"/>
          </a:xfrm>
        </p:spPr>
        <p:txBody>
          <a:bodyPr>
            <a:normAutofit/>
          </a:bodyPr>
          <a:lstStyle/>
          <a:p>
            <a:r>
              <a:rPr lang="en-GB" dirty="0"/>
              <a:t>Professional codes of Ethics for IT</a:t>
            </a:r>
          </a:p>
        </p:txBody>
      </p:sp>
      <p:sp>
        <p:nvSpPr>
          <p:cNvPr id="3" name="Content Placeholder 2"/>
          <p:cNvSpPr>
            <a:spLocks noGrp="1"/>
          </p:cNvSpPr>
          <p:nvPr>
            <p:ph idx="1"/>
          </p:nvPr>
        </p:nvSpPr>
        <p:spPr>
          <a:xfrm>
            <a:off x="685800" y="2126860"/>
            <a:ext cx="10820400" cy="2667180"/>
          </a:xfrm>
        </p:spPr>
        <p:txBody>
          <a:bodyPr>
            <a:noAutofit/>
          </a:bodyPr>
          <a:lstStyle/>
          <a:p>
            <a:r>
              <a:rPr lang="en-GB" sz="2600" dirty="0"/>
              <a:t>Computer Society of Sri Lanka ( CSSL )</a:t>
            </a:r>
          </a:p>
          <a:p>
            <a:r>
              <a:rPr lang="en-GB" sz="2600" dirty="0"/>
              <a:t>The Institute of Engineering and Technology (IET) </a:t>
            </a:r>
          </a:p>
          <a:p>
            <a:r>
              <a:rPr lang="en-GB" sz="2600" dirty="0"/>
              <a:t>The Association for Computer Machinery ( ACM)</a:t>
            </a:r>
          </a:p>
          <a:p>
            <a:r>
              <a:rPr lang="en-GB" sz="2600" dirty="0"/>
              <a:t>The Institute for Electrical and Electronic Engineers- Computer Society ( IEEE- CS)</a:t>
            </a:r>
          </a:p>
          <a:p>
            <a:r>
              <a:rPr lang="en-GB" sz="2600" dirty="0"/>
              <a:t>British Computer Society ( BCS )</a:t>
            </a:r>
          </a:p>
        </p:txBody>
      </p:sp>
      <p:sp>
        <p:nvSpPr>
          <p:cNvPr id="4" name="Slide Number Placeholder 3"/>
          <p:cNvSpPr>
            <a:spLocks noGrp="1"/>
          </p:cNvSpPr>
          <p:nvPr>
            <p:ph type="sldNum" sz="quarter" idx="12"/>
          </p:nvPr>
        </p:nvSpPr>
        <p:spPr>
          <a:xfrm>
            <a:off x="8763000" y="6227235"/>
            <a:ext cx="2743200" cy="365125"/>
          </a:xfrm>
        </p:spPr>
        <p:txBody>
          <a:bodyPr/>
          <a:lstStyle/>
          <a:p>
            <a:fld id="{51A71D3D-F011-47C0-9290-685F7D9F6412}" type="slidenum">
              <a:rPr lang="en-US" smtClean="0"/>
              <a:pPr/>
              <a:t>16</a:t>
            </a:fld>
            <a:endParaRPr lang="en-US"/>
          </a:p>
        </p:txBody>
      </p:sp>
      <p:pic>
        <p:nvPicPr>
          <p:cNvPr id="5" name="Picture 4"/>
          <p:cNvPicPr>
            <a:picLocks noChangeAspect="1"/>
          </p:cNvPicPr>
          <p:nvPr/>
        </p:nvPicPr>
        <p:blipFill>
          <a:blip r:embed="rId2"/>
          <a:stretch>
            <a:fillRect/>
          </a:stretch>
        </p:blipFill>
        <p:spPr>
          <a:xfrm>
            <a:off x="5159896" y="5184318"/>
            <a:ext cx="2428630" cy="864188"/>
          </a:xfrm>
          <a:prstGeom prst="rect">
            <a:avLst/>
          </a:prstGeom>
        </p:spPr>
      </p:pic>
      <p:pic>
        <p:nvPicPr>
          <p:cNvPr id="6" name="Picture 5"/>
          <p:cNvPicPr>
            <a:picLocks noChangeAspect="1"/>
          </p:cNvPicPr>
          <p:nvPr/>
        </p:nvPicPr>
        <p:blipFill>
          <a:blip r:embed="rId3"/>
          <a:stretch>
            <a:fillRect/>
          </a:stretch>
        </p:blipFill>
        <p:spPr>
          <a:xfrm>
            <a:off x="4223793" y="5181600"/>
            <a:ext cx="866815" cy="866815"/>
          </a:xfrm>
          <a:prstGeom prst="rect">
            <a:avLst/>
          </a:prstGeom>
        </p:spPr>
      </p:pic>
      <p:pic>
        <p:nvPicPr>
          <p:cNvPr id="7" name="Picture 6"/>
          <p:cNvPicPr>
            <a:picLocks noChangeAspect="1"/>
          </p:cNvPicPr>
          <p:nvPr/>
        </p:nvPicPr>
        <p:blipFill rotWithShape="1">
          <a:blip r:embed="rId4"/>
          <a:srcRect r="37503"/>
          <a:stretch/>
        </p:blipFill>
        <p:spPr>
          <a:xfrm>
            <a:off x="7635242" y="5316048"/>
            <a:ext cx="693007" cy="804375"/>
          </a:xfrm>
          <a:prstGeom prst="rect">
            <a:avLst/>
          </a:prstGeom>
        </p:spPr>
      </p:pic>
      <p:pic>
        <p:nvPicPr>
          <p:cNvPr id="8" name="Picture 7"/>
          <p:cNvPicPr>
            <a:picLocks noChangeAspect="1"/>
          </p:cNvPicPr>
          <p:nvPr/>
        </p:nvPicPr>
        <p:blipFill rotWithShape="1">
          <a:blip r:embed="rId5"/>
          <a:srcRect t="14261" b="18372"/>
          <a:stretch/>
        </p:blipFill>
        <p:spPr>
          <a:xfrm>
            <a:off x="8472265" y="5256326"/>
            <a:ext cx="1924023" cy="864096"/>
          </a:xfrm>
          <a:prstGeom prst="rect">
            <a:avLst/>
          </a:prstGeom>
        </p:spPr>
      </p:pic>
      <p:pic>
        <p:nvPicPr>
          <p:cNvPr id="9" name="Picture 8"/>
          <p:cNvPicPr>
            <a:picLocks noChangeAspect="1"/>
          </p:cNvPicPr>
          <p:nvPr/>
        </p:nvPicPr>
        <p:blipFill rotWithShape="1">
          <a:blip r:embed="rId6"/>
          <a:srcRect l="5280" t="12448" r="7607" b="6734"/>
          <a:stretch/>
        </p:blipFill>
        <p:spPr>
          <a:xfrm>
            <a:off x="1775520" y="5184318"/>
            <a:ext cx="2376264" cy="864096"/>
          </a:xfrm>
          <a:prstGeom prst="rect">
            <a:avLst/>
          </a:prstGeom>
        </p:spPr>
      </p:pic>
      <p:sp>
        <p:nvSpPr>
          <p:cNvPr id="11" name="Date Placeholder 10">
            <a:extLst>
              <a:ext uri="{FF2B5EF4-FFF2-40B4-BE49-F238E27FC236}">
                <a16:creationId xmlns:a16="http://schemas.microsoft.com/office/drawing/2014/main" id="{4E8FA695-126D-44DA-B1E5-5BCA441A2AE3}"/>
              </a:ext>
            </a:extLst>
          </p:cNvPr>
          <p:cNvSpPr>
            <a:spLocks noGrp="1"/>
          </p:cNvSpPr>
          <p:nvPr>
            <p:ph type="dt" sz="half" idx="10"/>
          </p:nvPr>
        </p:nvSpPr>
        <p:spPr/>
        <p:txBody>
          <a:bodyPr/>
          <a:lstStyle/>
          <a:p>
            <a:r>
              <a:rPr lang="en-US"/>
              <a:t>IT2090</a:t>
            </a:r>
            <a:endParaRPr lang="en-US" dirty="0"/>
          </a:p>
        </p:txBody>
      </p:sp>
      <p:sp>
        <p:nvSpPr>
          <p:cNvPr id="12" name="Footer Placeholder 11">
            <a:extLst>
              <a:ext uri="{FF2B5EF4-FFF2-40B4-BE49-F238E27FC236}">
                <a16:creationId xmlns:a16="http://schemas.microsoft.com/office/drawing/2014/main" id="{807AA69B-3700-4C8A-8530-08CEC96B6B8C}"/>
              </a:ext>
            </a:extLst>
          </p:cNvPr>
          <p:cNvSpPr>
            <a:spLocks noGrp="1"/>
          </p:cNvSpPr>
          <p:nvPr>
            <p:ph type="ftr" sz="quarter" idx="11"/>
          </p:nvPr>
        </p:nvSpPr>
        <p:spPr>
          <a:xfrm>
            <a:off x="4099059" y="6337229"/>
            <a:ext cx="4114800" cy="365125"/>
          </a:xfrm>
        </p:spPr>
        <p:txBody>
          <a:bodyPr/>
          <a:lstStyle/>
          <a:p>
            <a:r>
              <a:rPr lang="en-US" dirty="0"/>
              <a:t>Lecture 10 - Prof Responsibilities and Code of Ethics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657"/>
            <a:ext cx="10515600" cy="1325563"/>
          </a:xfrm>
        </p:spPr>
        <p:txBody>
          <a:bodyPr/>
          <a:lstStyle/>
          <a:p>
            <a:r>
              <a:rPr lang="en-GB" dirty="0"/>
              <a:t>CSSL Codes of Ethics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17</a:t>
            </a:fld>
            <a:endParaRPr lang="en-US"/>
          </a:p>
        </p:txBody>
      </p:sp>
      <p:pic>
        <p:nvPicPr>
          <p:cNvPr id="7" name="Picture 6"/>
          <p:cNvPicPr>
            <a:picLocks noChangeAspect="1"/>
          </p:cNvPicPr>
          <p:nvPr/>
        </p:nvPicPr>
        <p:blipFill rotWithShape="1">
          <a:blip r:embed="rId2"/>
          <a:srcRect l="15133" t="17517" r="32845" b="6710"/>
          <a:stretch/>
        </p:blipFill>
        <p:spPr>
          <a:xfrm>
            <a:off x="2711624" y="966876"/>
            <a:ext cx="6768752" cy="5543007"/>
          </a:xfrm>
          <a:prstGeom prst="rect">
            <a:avLst/>
          </a:prstGeom>
        </p:spPr>
      </p:pic>
      <p:sp>
        <p:nvSpPr>
          <p:cNvPr id="5" name="Date Placeholder 4">
            <a:extLst>
              <a:ext uri="{FF2B5EF4-FFF2-40B4-BE49-F238E27FC236}">
                <a16:creationId xmlns:a16="http://schemas.microsoft.com/office/drawing/2014/main" id="{D949E628-E189-48C0-9DD9-4DBC0026156A}"/>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5F4A7AF7-8557-45DE-AD35-89AB4CB4DBBA}"/>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3563159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IEEE Codes of Ethics</a:t>
            </a:r>
          </a:p>
        </p:txBody>
      </p:sp>
      <p:sp>
        <p:nvSpPr>
          <p:cNvPr id="3" name="Content Placeholder 2"/>
          <p:cNvSpPr>
            <a:spLocks noGrp="1"/>
          </p:cNvSpPr>
          <p:nvPr>
            <p:ph idx="1"/>
          </p:nvPr>
        </p:nvSpPr>
        <p:spPr>
          <a:xfrm>
            <a:off x="1295400" y="1772816"/>
            <a:ext cx="10058400" cy="4138406"/>
          </a:xfrm>
        </p:spPr>
        <p:txBody>
          <a:bodyPr>
            <a:normAutofit/>
          </a:bodyPr>
          <a:lstStyle/>
          <a:p>
            <a:r>
              <a:rPr lang="en-GB" sz="2400" dirty="0"/>
              <a:t>Accept responsibility in making engineering decision consist with the safety, and welfare</a:t>
            </a:r>
          </a:p>
          <a:p>
            <a:r>
              <a:rPr lang="en-GB" sz="2400" dirty="0"/>
              <a:t>Avoid real conflicts of interest wherever possible </a:t>
            </a:r>
          </a:p>
          <a:p>
            <a:r>
              <a:rPr lang="en-GB" sz="2400" dirty="0"/>
              <a:t>Be honest</a:t>
            </a:r>
          </a:p>
          <a:p>
            <a:r>
              <a:rPr lang="en-GB" sz="2400" dirty="0"/>
              <a:t>Reject bribery in all forms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18</a:t>
            </a:fld>
            <a:endParaRPr lang="en-US"/>
          </a:p>
        </p:txBody>
      </p:sp>
      <p:pic>
        <p:nvPicPr>
          <p:cNvPr id="5" name="Picture 4"/>
          <p:cNvPicPr>
            <a:picLocks noChangeAspect="1"/>
          </p:cNvPicPr>
          <p:nvPr/>
        </p:nvPicPr>
        <p:blipFill>
          <a:blip r:embed="rId2"/>
          <a:stretch>
            <a:fillRect/>
          </a:stretch>
        </p:blipFill>
        <p:spPr>
          <a:xfrm>
            <a:off x="7543800" y="3454400"/>
            <a:ext cx="3168352" cy="2222575"/>
          </a:xfrm>
          <a:prstGeom prst="rect">
            <a:avLst/>
          </a:prstGeom>
        </p:spPr>
      </p:pic>
      <p:sp>
        <p:nvSpPr>
          <p:cNvPr id="7" name="Date Placeholder 6">
            <a:extLst>
              <a:ext uri="{FF2B5EF4-FFF2-40B4-BE49-F238E27FC236}">
                <a16:creationId xmlns:a16="http://schemas.microsoft.com/office/drawing/2014/main" id="{306C1A6A-FFF3-4399-A03A-5E0D6FF52050}"/>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59938E4-1905-4C62-96D6-EA41D98BF60F}"/>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673" y="624110"/>
            <a:ext cx="6589199" cy="1280890"/>
          </a:xfrm>
        </p:spPr>
        <p:txBody>
          <a:bodyPr/>
          <a:lstStyle/>
          <a:p>
            <a:r>
              <a:rPr lang="en-GB"/>
              <a:t>ACM Code</a:t>
            </a:r>
            <a:endParaRPr lang="en-GB" dirty="0"/>
          </a:p>
        </p:txBody>
      </p:sp>
      <p:sp>
        <p:nvSpPr>
          <p:cNvPr id="3" name="Content Placeholder 2"/>
          <p:cNvSpPr>
            <a:spLocks noGrp="1"/>
          </p:cNvSpPr>
          <p:nvPr>
            <p:ph idx="1"/>
          </p:nvPr>
        </p:nvSpPr>
        <p:spPr>
          <a:xfrm>
            <a:off x="1219200" y="1905000"/>
            <a:ext cx="10134600" cy="4006222"/>
          </a:xfrm>
        </p:spPr>
        <p:txBody>
          <a:bodyPr>
            <a:noAutofit/>
          </a:bodyPr>
          <a:lstStyle/>
          <a:p>
            <a:r>
              <a:rPr lang="en-GB" sz="2400"/>
              <a:t>Contribute to society and human well being</a:t>
            </a:r>
          </a:p>
          <a:p>
            <a:r>
              <a:rPr lang="en-GB" sz="2400"/>
              <a:t>Avoid harm to others</a:t>
            </a:r>
          </a:p>
          <a:p>
            <a:r>
              <a:rPr lang="en-GB" sz="2400"/>
              <a:t>Be honest and trustworthy</a:t>
            </a:r>
          </a:p>
          <a:p>
            <a:r>
              <a:rPr lang="en-GB" sz="2400"/>
              <a:t>Be fair and take action not to discriminate</a:t>
            </a:r>
          </a:p>
          <a:p>
            <a:r>
              <a:rPr lang="en-GB" sz="2400"/>
              <a:t>Honour property copy and patents</a:t>
            </a:r>
          </a:p>
          <a:p>
            <a:r>
              <a:rPr lang="en-GB" sz="2400"/>
              <a:t>Give proper credits to IP</a:t>
            </a:r>
          </a:p>
          <a:p>
            <a:r>
              <a:rPr lang="en-GB" sz="2400"/>
              <a:t>Respect the privacy of others</a:t>
            </a:r>
          </a:p>
          <a:p>
            <a:r>
              <a:rPr lang="en-GB" sz="2400"/>
              <a:t>Honour confidentiality</a:t>
            </a:r>
            <a:endParaRPr lang="en-GB" sz="2400"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19</a:t>
            </a:fld>
            <a:endParaRPr lang="en-US"/>
          </a:p>
        </p:txBody>
      </p:sp>
      <p:sp>
        <p:nvSpPr>
          <p:cNvPr id="6" name="Date Placeholder 5">
            <a:extLst>
              <a:ext uri="{FF2B5EF4-FFF2-40B4-BE49-F238E27FC236}">
                <a16:creationId xmlns:a16="http://schemas.microsoft.com/office/drawing/2014/main" id="{8615A843-2868-45AA-896D-BE8403E730C1}"/>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01074D00-EDC9-47F7-B924-189D21694CCD}"/>
              </a:ext>
            </a:extLst>
          </p:cNvPr>
          <p:cNvSpPr>
            <a:spLocks noGrp="1"/>
          </p:cNvSpPr>
          <p:nvPr>
            <p:ph type="ftr" sz="quarter" idx="11"/>
          </p:nvPr>
        </p:nvSpPr>
        <p:spPr/>
        <p:txBody>
          <a:bodyPr/>
          <a:lstStyle/>
          <a:p>
            <a:r>
              <a:rPr lang="en-US"/>
              <a:t>Lecture 10 - Prof Responsibilities and Code of Ethics</a:t>
            </a:r>
            <a:endParaRPr lang="en-US" dirty="0"/>
          </a:p>
        </p:txBody>
      </p:sp>
      <p:pic>
        <p:nvPicPr>
          <p:cNvPr id="8" name="Picture 7">
            <a:extLst>
              <a:ext uri="{FF2B5EF4-FFF2-40B4-BE49-F238E27FC236}">
                <a16:creationId xmlns:a16="http://schemas.microsoft.com/office/drawing/2014/main" id="{4F761E83-50E5-4D44-9AC9-15CA99E31AB1}"/>
              </a:ext>
            </a:extLst>
          </p:cNvPr>
          <p:cNvPicPr>
            <a:picLocks noChangeAspect="1"/>
          </p:cNvPicPr>
          <p:nvPr/>
        </p:nvPicPr>
        <p:blipFill>
          <a:blip r:embed="rId2"/>
          <a:stretch>
            <a:fillRect/>
          </a:stretch>
        </p:blipFill>
        <p:spPr>
          <a:xfrm>
            <a:off x="8360126" y="565778"/>
            <a:ext cx="3297220" cy="10344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a:t>Attendance</a:t>
            </a:r>
            <a:br>
              <a:rPr lang="en-US" dirty="0"/>
            </a:br>
            <a:br>
              <a:rPr lang="en-US" dirty="0"/>
            </a:br>
            <a:endParaRPr lang="en-US" dirty="0"/>
          </a:p>
        </p:txBody>
      </p:sp>
      <p:sp>
        <p:nvSpPr>
          <p:cNvPr id="6" name="Footer Placeholder 5">
            <a:extLst>
              <a:ext uri="{FF2B5EF4-FFF2-40B4-BE49-F238E27FC236}">
                <a16:creationId xmlns:a16="http://schemas.microsoft.com/office/drawing/2014/main" id="{2E080CA9-4F72-1552-43AE-CB5FEDE3E315}"/>
              </a:ext>
            </a:extLst>
          </p:cNvPr>
          <p:cNvSpPr>
            <a:spLocks noGrp="1"/>
          </p:cNvSpPr>
          <p:nvPr>
            <p:ph type="ftr" sz="quarter" idx="11"/>
          </p:nvPr>
        </p:nvSpPr>
        <p:spPr/>
        <p:txBody>
          <a:bodyPr/>
          <a:lstStyle/>
          <a:p>
            <a:r>
              <a:rPr lang="en-US"/>
              <a:t>Lecture 10 - Prof Responsibilities and Code of Ethics</a:t>
            </a:r>
            <a:endParaRPr lang="en-US" dirty="0"/>
          </a:p>
        </p:txBody>
      </p:sp>
      <p:sp>
        <p:nvSpPr>
          <p:cNvPr id="7" name="Slide Number Placeholder 6">
            <a:extLst>
              <a:ext uri="{FF2B5EF4-FFF2-40B4-BE49-F238E27FC236}">
                <a16:creationId xmlns:a16="http://schemas.microsoft.com/office/drawing/2014/main" id="{C2129F21-720C-A6C4-4707-C92C26BD66CF}"/>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2" name="Date Placeholder 1">
            <a:extLst>
              <a:ext uri="{FF2B5EF4-FFF2-40B4-BE49-F238E27FC236}">
                <a16:creationId xmlns:a16="http://schemas.microsoft.com/office/drawing/2014/main" id="{443ED54B-EC64-2EE6-308C-13EB673CB7E2}"/>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27416"/>
            <a:ext cx="6589199" cy="1280890"/>
          </a:xfrm>
        </p:spPr>
        <p:txBody>
          <a:bodyPr/>
          <a:lstStyle/>
          <a:p>
            <a:r>
              <a:rPr lang="en-GB" dirty="0"/>
              <a:t>ACM – SE-CODE</a:t>
            </a:r>
          </a:p>
        </p:txBody>
      </p:sp>
      <p:sp>
        <p:nvSpPr>
          <p:cNvPr id="3" name="Content Placeholder 2"/>
          <p:cNvSpPr>
            <a:spLocks noGrp="1"/>
          </p:cNvSpPr>
          <p:nvPr>
            <p:ph idx="1"/>
          </p:nvPr>
        </p:nvSpPr>
        <p:spPr>
          <a:xfrm>
            <a:off x="1219200" y="1844824"/>
            <a:ext cx="9982200" cy="4536504"/>
          </a:xfrm>
        </p:spPr>
        <p:txBody>
          <a:bodyPr>
            <a:normAutofit/>
          </a:bodyPr>
          <a:lstStyle/>
          <a:p>
            <a:r>
              <a:rPr lang="en-GB" sz="2800" dirty="0"/>
              <a:t>Software Engineering code of ethics ( by ACM )</a:t>
            </a:r>
          </a:p>
          <a:p>
            <a:pPr>
              <a:buNone/>
            </a:pPr>
            <a:r>
              <a:rPr lang="en-GB" sz="2400" dirty="0"/>
              <a:t>1.PUBLIC – SE s shall act consistently with public interest</a:t>
            </a:r>
          </a:p>
          <a:p>
            <a:pPr>
              <a:buNone/>
            </a:pPr>
            <a:r>
              <a:rPr lang="en-GB" sz="2400" dirty="0"/>
              <a:t>2. CLIENT AND EMPLOYER – SE s shall act in a manner that is the best interests of their client and employer consistent with the public interest.</a:t>
            </a:r>
          </a:p>
          <a:p>
            <a:pPr>
              <a:buNone/>
            </a:pPr>
            <a:r>
              <a:rPr lang="en-GB" sz="2400" dirty="0"/>
              <a:t>3. PRODUCT – SE s shall ensure that their products and related modifications meet the highest professional standards possible</a:t>
            </a:r>
          </a:p>
          <a:p>
            <a:pPr>
              <a:buNone/>
            </a:pPr>
            <a:endParaRPr lang="en-GB"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20</a:t>
            </a:fld>
            <a:endParaRPr lang="en-US"/>
          </a:p>
        </p:txBody>
      </p:sp>
      <p:sp>
        <p:nvSpPr>
          <p:cNvPr id="6" name="Date Placeholder 5">
            <a:extLst>
              <a:ext uri="{FF2B5EF4-FFF2-40B4-BE49-F238E27FC236}">
                <a16:creationId xmlns:a16="http://schemas.microsoft.com/office/drawing/2014/main" id="{A1E58C3B-C0D4-434D-9301-6ED24881705C}"/>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7066C98D-A4D5-471B-AF92-6AE74174A8FF}"/>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0" y="477412"/>
            <a:ext cx="6589199" cy="1280890"/>
          </a:xfrm>
        </p:spPr>
        <p:txBody>
          <a:bodyPr/>
          <a:lstStyle/>
          <a:p>
            <a:r>
              <a:rPr lang="en-GB" dirty="0"/>
              <a:t>ACM – SE-CODE</a:t>
            </a:r>
          </a:p>
        </p:txBody>
      </p:sp>
      <p:sp>
        <p:nvSpPr>
          <p:cNvPr id="3" name="Content Placeholder 2"/>
          <p:cNvSpPr>
            <a:spLocks noGrp="1"/>
          </p:cNvSpPr>
          <p:nvPr>
            <p:ph idx="1"/>
          </p:nvPr>
        </p:nvSpPr>
        <p:spPr>
          <a:xfrm>
            <a:off x="1066800" y="1772816"/>
            <a:ext cx="10287000" cy="4138406"/>
          </a:xfrm>
        </p:spPr>
        <p:txBody>
          <a:bodyPr>
            <a:normAutofit/>
          </a:bodyPr>
          <a:lstStyle/>
          <a:p>
            <a:pPr>
              <a:buNone/>
            </a:pPr>
            <a:r>
              <a:rPr lang="en-GB" dirty="0"/>
              <a:t>4. </a:t>
            </a:r>
            <a:r>
              <a:rPr lang="en-GB" sz="2400" dirty="0"/>
              <a:t>JUDGMENT – SE s shall maintain integrity and independence in their professional judgement</a:t>
            </a:r>
          </a:p>
          <a:p>
            <a:pPr>
              <a:buNone/>
            </a:pPr>
            <a:r>
              <a:rPr lang="en-GB" sz="2400" dirty="0"/>
              <a:t>5. MANAGEMENT – SE managers and leaders shall subscribe to and promote an ethical approach to the management of software development and maintenance.</a:t>
            </a:r>
          </a:p>
          <a:p>
            <a:pPr>
              <a:buNone/>
            </a:pPr>
            <a:r>
              <a:rPr lang="en-GB" sz="2400" dirty="0"/>
              <a:t>6. PROFESSION – SE s shall advance the integrity and reputation of the profession consistent with the public interest.</a:t>
            </a:r>
          </a:p>
          <a:p>
            <a:pPr>
              <a:buNone/>
            </a:pPr>
            <a:endParaRPr lang="en-GB"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21</a:t>
            </a:fld>
            <a:endParaRPr lang="en-US"/>
          </a:p>
        </p:txBody>
      </p:sp>
      <p:sp>
        <p:nvSpPr>
          <p:cNvPr id="6" name="Date Placeholder 5">
            <a:extLst>
              <a:ext uri="{FF2B5EF4-FFF2-40B4-BE49-F238E27FC236}">
                <a16:creationId xmlns:a16="http://schemas.microsoft.com/office/drawing/2014/main" id="{F4F7500E-9166-4137-82E1-4AE3D5CA29F8}"/>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1309895B-8F32-4B4A-9F5C-F5FBEF2BE9E2}"/>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4886" y="283996"/>
            <a:ext cx="4078514" cy="1325563"/>
          </a:xfrm>
        </p:spPr>
        <p:txBody>
          <a:bodyPr/>
          <a:lstStyle/>
          <a:p>
            <a:r>
              <a:rPr lang="en-GB" dirty="0"/>
              <a:t>ACM – SE-CODE</a:t>
            </a:r>
          </a:p>
        </p:txBody>
      </p:sp>
      <p:sp>
        <p:nvSpPr>
          <p:cNvPr id="3" name="Content Placeholder 2"/>
          <p:cNvSpPr>
            <a:spLocks noGrp="1"/>
          </p:cNvSpPr>
          <p:nvPr>
            <p:ph idx="1"/>
          </p:nvPr>
        </p:nvSpPr>
        <p:spPr>
          <a:xfrm>
            <a:off x="1143000" y="2133600"/>
            <a:ext cx="9601200" cy="3777622"/>
          </a:xfrm>
        </p:spPr>
        <p:txBody>
          <a:bodyPr>
            <a:normAutofit/>
          </a:bodyPr>
          <a:lstStyle/>
          <a:p>
            <a:pPr marL="0" indent="0">
              <a:buNone/>
            </a:pPr>
            <a:r>
              <a:rPr lang="en-GB" sz="2400" dirty="0"/>
              <a:t>7. COLLEAGUES – SE s shall be fair to and supportive of their colleagues</a:t>
            </a:r>
          </a:p>
          <a:p>
            <a:pPr marL="0" indent="0">
              <a:buNone/>
            </a:pPr>
            <a:r>
              <a:rPr lang="en-GB" sz="2400" dirty="0"/>
              <a:t>8. SELF – SE s shall participate in life-long learning regarding the practice of their profession and shall promote an ethical approach to the practice of the profession. </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22</a:t>
            </a:fld>
            <a:endParaRPr lang="en-US"/>
          </a:p>
        </p:txBody>
      </p:sp>
      <p:sp>
        <p:nvSpPr>
          <p:cNvPr id="6" name="Date Placeholder 5">
            <a:extLst>
              <a:ext uri="{FF2B5EF4-FFF2-40B4-BE49-F238E27FC236}">
                <a16:creationId xmlns:a16="http://schemas.microsoft.com/office/drawing/2014/main" id="{D4B697A0-190A-4C31-A74F-7B05E2575C30}"/>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C92EF815-D8B1-4DA0-BBAA-786F22EC7447}"/>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436" y="387715"/>
            <a:ext cx="6589199" cy="1280890"/>
          </a:xfrm>
        </p:spPr>
        <p:txBody>
          <a:bodyPr>
            <a:normAutofit fontScale="90000"/>
          </a:bodyPr>
          <a:lstStyle/>
          <a:p>
            <a:r>
              <a:rPr lang="en-GB" dirty="0"/>
              <a:t>Purpose of Professional Codes</a:t>
            </a:r>
          </a:p>
        </p:txBody>
      </p:sp>
      <p:sp>
        <p:nvSpPr>
          <p:cNvPr id="3" name="Content Placeholder 2"/>
          <p:cNvSpPr>
            <a:spLocks noGrp="1"/>
          </p:cNvSpPr>
          <p:nvPr>
            <p:ph idx="1"/>
          </p:nvPr>
        </p:nvSpPr>
        <p:spPr>
          <a:xfrm>
            <a:off x="1066800" y="2133600"/>
            <a:ext cx="9677400" cy="4103712"/>
          </a:xfrm>
        </p:spPr>
        <p:txBody>
          <a:bodyPr>
            <a:normAutofit/>
          </a:bodyPr>
          <a:lstStyle/>
          <a:p>
            <a:r>
              <a:rPr lang="en-GB" sz="2800" dirty="0"/>
              <a:t>Professional codes of ethics are often designed to motivate members of an association to behave in certain ways.</a:t>
            </a:r>
          </a:p>
          <a:p>
            <a:r>
              <a:rPr lang="en-GB" sz="2800" dirty="0"/>
              <a:t>Five primary functions of codes are to:</a:t>
            </a:r>
          </a:p>
          <a:p>
            <a:pPr lvl="1"/>
            <a:r>
              <a:rPr lang="en-GB" sz="2400" i="1" dirty="0"/>
              <a:t>Inspire</a:t>
            </a:r>
          </a:p>
          <a:p>
            <a:pPr lvl="1"/>
            <a:r>
              <a:rPr lang="en-GB" sz="2400" i="1" dirty="0"/>
              <a:t>Educate</a:t>
            </a:r>
          </a:p>
          <a:p>
            <a:pPr lvl="1"/>
            <a:r>
              <a:rPr lang="en-GB" sz="2400" i="1" dirty="0"/>
              <a:t>Guide </a:t>
            </a:r>
          </a:p>
          <a:p>
            <a:pPr lvl="1"/>
            <a:r>
              <a:rPr lang="en-GB" sz="2400" i="1" dirty="0"/>
              <a:t>Responsibilities</a:t>
            </a:r>
          </a:p>
          <a:p>
            <a:pPr lvl="1"/>
            <a:r>
              <a:rPr lang="en-GB" sz="2400" i="1" dirty="0"/>
              <a:t>Discipline the members </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23</a:t>
            </a:fld>
            <a:endParaRPr lang="en-US"/>
          </a:p>
        </p:txBody>
      </p:sp>
      <p:sp>
        <p:nvSpPr>
          <p:cNvPr id="6" name="Date Placeholder 5">
            <a:extLst>
              <a:ext uri="{FF2B5EF4-FFF2-40B4-BE49-F238E27FC236}">
                <a16:creationId xmlns:a16="http://schemas.microsoft.com/office/drawing/2014/main" id="{8429D3E6-F9BE-4E9B-BA3D-1591ED27EA55}"/>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7D5B1704-3516-4F70-A657-924C63E0F41A}"/>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47910"/>
            <a:ext cx="8231831" cy="1280890"/>
          </a:xfrm>
        </p:spPr>
        <p:txBody>
          <a:bodyPr>
            <a:normAutofit fontScale="90000"/>
          </a:bodyPr>
          <a:lstStyle/>
          <a:p>
            <a:r>
              <a:rPr lang="en-GB" dirty="0"/>
              <a:t>IT professionals need to commit to....</a:t>
            </a:r>
          </a:p>
        </p:txBody>
      </p:sp>
      <p:sp>
        <p:nvSpPr>
          <p:cNvPr id="3" name="Content Placeholder 2"/>
          <p:cNvSpPr>
            <a:spLocks noGrp="1"/>
          </p:cNvSpPr>
          <p:nvPr>
            <p:ph idx="1"/>
          </p:nvPr>
        </p:nvSpPr>
        <p:spPr>
          <a:xfrm>
            <a:off x="2171282" y="1845115"/>
            <a:ext cx="7004624" cy="3777622"/>
          </a:xfrm>
        </p:spPr>
        <p:txBody>
          <a:bodyPr>
            <a:normAutofit/>
          </a:bodyPr>
          <a:lstStyle/>
          <a:p>
            <a:r>
              <a:rPr lang="en-GB" sz="2400" dirty="0"/>
              <a:t>Integrity</a:t>
            </a:r>
          </a:p>
          <a:p>
            <a:r>
              <a:rPr lang="en-GB" sz="2400" dirty="0"/>
              <a:t>Competence</a:t>
            </a:r>
          </a:p>
          <a:p>
            <a:r>
              <a:rPr lang="en-GB" sz="2400" dirty="0"/>
              <a:t>Professional Responsibility</a:t>
            </a:r>
          </a:p>
          <a:p>
            <a:r>
              <a:rPr lang="en-GB" sz="2400" dirty="0"/>
              <a:t>Work Responsibility</a:t>
            </a:r>
          </a:p>
          <a:p>
            <a:r>
              <a:rPr lang="en-GB" sz="2400" dirty="0"/>
              <a:t>Societal Responsibility</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24</a:t>
            </a:fld>
            <a:endParaRPr lang="en-US"/>
          </a:p>
        </p:txBody>
      </p:sp>
      <p:pic>
        <p:nvPicPr>
          <p:cNvPr id="5" name="Picture 4"/>
          <p:cNvPicPr>
            <a:picLocks noChangeAspect="1"/>
          </p:cNvPicPr>
          <p:nvPr/>
        </p:nvPicPr>
        <p:blipFill>
          <a:blip r:embed="rId2"/>
          <a:stretch>
            <a:fillRect/>
          </a:stretch>
        </p:blipFill>
        <p:spPr>
          <a:xfrm>
            <a:off x="7543800" y="2814425"/>
            <a:ext cx="2808312" cy="2808312"/>
          </a:xfrm>
          <a:prstGeom prst="rect">
            <a:avLst/>
          </a:prstGeom>
        </p:spPr>
      </p:pic>
      <p:sp>
        <p:nvSpPr>
          <p:cNvPr id="7" name="Date Placeholder 6">
            <a:extLst>
              <a:ext uri="{FF2B5EF4-FFF2-40B4-BE49-F238E27FC236}">
                <a16:creationId xmlns:a16="http://schemas.microsoft.com/office/drawing/2014/main" id="{03312CD0-B456-44EF-AA3E-7603960C50CE}"/>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CE856195-1641-43CF-9B29-81E0F096DD1A}"/>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9801" y="436611"/>
            <a:ext cx="6589199" cy="1280890"/>
          </a:xfrm>
        </p:spPr>
        <p:txBody>
          <a:bodyPr/>
          <a:lstStyle/>
          <a:p>
            <a:r>
              <a:rPr lang="en-US" dirty="0"/>
              <a:t>Example </a:t>
            </a:r>
          </a:p>
        </p:txBody>
      </p:sp>
      <p:sp>
        <p:nvSpPr>
          <p:cNvPr id="3" name="Content Placeholder 2"/>
          <p:cNvSpPr>
            <a:spLocks noGrp="1"/>
          </p:cNvSpPr>
          <p:nvPr>
            <p:ph idx="1"/>
          </p:nvPr>
        </p:nvSpPr>
        <p:spPr>
          <a:xfrm>
            <a:off x="1219200" y="2133600"/>
            <a:ext cx="9829800" cy="3777622"/>
          </a:xfrm>
        </p:spPr>
        <p:txBody>
          <a:bodyPr>
            <a:noAutofit/>
          </a:bodyPr>
          <a:lstStyle/>
          <a:p>
            <a:r>
              <a:rPr lang="en-US" sz="2400" dirty="0"/>
              <a:t>You are a programmer at a bank and you found flaws (faults) in your program which is used in ATMs.</a:t>
            </a:r>
          </a:p>
          <a:p>
            <a:r>
              <a:rPr lang="en-US" sz="2400" dirty="0"/>
              <a:t>Would you tell your employer ?   </a:t>
            </a:r>
          </a:p>
          <a:p>
            <a:r>
              <a:rPr lang="en-US" sz="2400" dirty="0"/>
              <a:t>Solution :    You have to be honest.  Inform your employers and try to fix the program.  The consequences for hiding faulty programs would be worst than admitting your mistakes. </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25</a:t>
            </a:fld>
            <a:endParaRPr lang="en-US"/>
          </a:p>
        </p:txBody>
      </p:sp>
      <p:sp>
        <p:nvSpPr>
          <p:cNvPr id="5" name="Date Placeholder 4">
            <a:extLst>
              <a:ext uri="{FF2B5EF4-FFF2-40B4-BE49-F238E27FC236}">
                <a16:creationId xmlns:a16="http://schemas.microsoft.com/office/drawing/2014/main" id="{E8A0CB57-3D58-4911-8E08-002A4DCE79A1}"/>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092B7EB4-3D32-4E34-BC46-39A22B599A92}"/>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4211096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1" y="275902"/>
            <a:ext cx="7912456" cy="1280890"/>
          </a:xfrm>
        </p:spPr>
        <p:txBody>
          <a:bodyPr>
            <a:normAutofit fontScale="90000"/>
          </a:bodyPr>
          <a:lstStyle/>
          <a:p>
            <a:r>
              <a:rPr lang="en-GB" dirty="0"/>
              <a:t>Setting your own professional Ethics</a:t>
            </a:r>
          </a:p>
        </p:txBody>
      </p:sp>
      <p:sp>
        <p:nvSpPr>
          <p:cNvPr id="3" name="Content Placeholder 2"/>
          <p:cNvSpPr>
            <a:spLocks noGrp="1"/>
          </p:cNvSpPr>
          <p:nvPr>
            <p:ph idx="1"/>
          </p:nvPr>
        </p:nvSpPr>
        <p:spPr>
          <a:xfrm>
            <a:off x="838200" y="1825625"/>
            <a:ext cx="7143750" cy="4351338"/>
          </a:xfrm>
        </p:spPr>
        <p:txBody>
          <a:bodyPr>
            <a:normAutofit/>
          </a:bodyPr>
          <a:lstStyle/>
          <a:p>
            <a:r>
              <a:rPr lang="en-GB" sz="2400" dirty="0"/>
              <a:t>We need professional ethics because of the impact that our actions have on society as a whole</a:t>
            </a:r>
          </a:p>
          <a:p>
            <a:r>
              <a:rPr lang="en-GB" sz="2400" dirty="0"/>
              <a:t>Review and refresh your knowledge in professional ethics constantly</a:t>
            </a:r>
          </a:p>
          <a:p>
            <a:r>
              <a:rPr lang="en-GB" sz="2400" dirty="0"/>
              <a:t>Reflect on the ethics of how we behave as we carry out our duties should be one of our professional obligations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26</a:t>
            </a:fld>
            <a:endParaRPr lang="en-US"/>
          </a:p>
        </p:txBody>
      </p:sp>
      <p:pic>
        <p:nvPicPr>
          <p:cNvPr id="5" name="Picture 4"/>
          <p:cNvPicPr>
            <a:picLocks noChangeAspect="1"/>
          </p:cNvPicPr>
          <p:nvPr/>
        </p:nvPicPr>
        <p:blipFill>
          <a:blip r:embed="rId2"/>
          <a:stretch>
            <a:fillRect/>
          </a:stretch>
        </p:blipFill>
        <p:spPr>
          <a:xfrm>
            <a:off x="8112225" y="2204864"/>
            <a:ext cx="2356625" cy="2880320"/>
          </a:xfrm>
          <a:prstGeom prst="rect">
            <a:avLst/>
          </a:prstGeom>
        </p:spPr>
      </p:pic>
      <p:sp>
        <p:nvSpPr>
          <p:cNvPr id="7" name="Date Placeholder 6">
            <a:extLst>
              <a:ext uri="{FF2B5EF4-FFF2-40B4-BE49-F238E27FC236}">
                <a16:creationId xmlns:a16="http://schemas.microsoft.com/office/drawing/2014/main" id="{84823050-E2BE-443F-9B89-059164C59C11}"/>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F8D8CB6D-1A0F-4183-A443-D336925F6FFE}"/>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0" y="320824"/>
            <a:ext cx="6589199" cy="1280890"/>
          </a:xfrm>
        </p:spPr>
        <p:txBody>
          <a:bodyPr/>
          <a:lstStyle/>
          <a:p>
            <a:r>
              <a:rPr lang="en-US" dirty="0"/>
              <a:t>Task 1:   </a:t>
            </a:r>
          </a:p>
        </p:txBody>
      </p:sp>
      <p:sp>
        <p:nvSpPr>
          <p:cNvPr id="3" name="Content Placeholder 2"/>
          <p:cNvSpPr>
            <a:spLocks noGrp="1"/>
          </p:cNvSpPr>
          <p:nvPr>
            <p:ph idx="1"/>
          </p:nvPr>
        </p:nvSpPr>
        <p:spPr>
          <a:xfrm>
            <a:off x="990600" y="1844824"/>
            <a:ext cx="10210800" cy="4692352"/>
          </a:xfrm>
        </p:spPr>
        <p:txBody>
          <a:bodyPr>
            <a:noAutofit/>
          </a:bodyPr>
          <a:lstStyle/>
          <a:p>
            <a:r>
              <a:rPr lang="en-US" sz="2400" dirty="0"/>
              <a:t>Scenario :  A team of programmers are working on a computer-controlled device for treating cancerous tumors.  The project is behind schedule caused by various delays and the deadline is approaching.  There would be no time for testing the device.  The system has been functioning well in the routine treatment tested so far.</a:t>
            </a:r>
          </a:p>
          <a:p>
            <a:r>
              <a:rPr lang="en-US" sz="2400" dirty="0"/>
              <a:t>As the project manager, you have to consider delivering the system on time without proper testing or continue testing to make patches if the team finds any bugs.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27</a:t>
            </a:fld>
            <a:endParaRPr lang="en-US"/>
          </a:p>
        </p:txBody>
      </p:sp>
      <p:sp>
        <p:nvSpPr>
          <p:cNvPr id="5" name="Date Placeholder 4">
            <a:extLst>
              <a:ext uri="{FF2B5EF4-FFF2-40B4-BE49-F238E27FC236}">
                <a16:creationId xmlns:a16="http://schemas.microsoft.com/office/drawing/2014/main" id="{6C070A18-C429-4C77-9B1E-0461C42C6477}"/>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7E22E5B9-8931-4ACC-AC75-9E0517A1C737}"/>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1578044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1:</a:t>
            </a:r>
          </a:p>
        </p:txBody>
      </p:sp>
      <p:sp>
        <p:nvSpPr>
          <p:cNvPr id="3" name="Content Placeholder 2"/>
          <p:cNvSpPr>
            <a:spLocks noGrp="1"/>
          </p:cNvSpPr>
          <p:nvPr>
            <p:ph idx="1"/>
          </p:nvPr>
        </p:nvSpPr>
        <p:spPr>
          <a:xfrm>
            <a:off x="990600" y="1905000"/>
            <a:ext cx="10363200" cy="4006222"/>
          </a:xfrm>
        </p:spPr>
        <p:txBody>
          <a:bodyPr>
            <a:normAutofit/>
          </a:bodyPr>
          <a:lstStyle/>
          <a:p>
            <a:pPr marL="457200" indent="-457200">
              <a:buAutoNum type="arabicPeriod"/>
            </a:pPr>
            <a:r>
              <a:rPr lang="en-US" sz="2400" dirty="0"/>
              <a:t>Do a stakeholder analysis by identifying the possible stakeholders of the project and their positive and negative impacts of the system delivered.</a:t>
            </a:r>
          </a:p>
          <a:p>
            <a:pPr marL="457200" indent="-457200">
              <a:buAutoNum type="arabicPeriod"/>
            </a:pPr>
            <a:r>
              <a:rPr lang="en-US" sz="2400" dirty="0"/>
              <a:t>Identify the IET Rules of Conduct that will directly applicable for the decision.</a:t>
            </a:r>
          </a:p>
          <a:p>
            <a:pPr marL="457200" indent="-457200">
              <a:buAutoNum type="arabicPeriod"/>
            </a:pPr>
            <a:r>
              <a:rPr lang="en-US" sz="2400" dirty="0"/>
              <a:t>As the project manager, what are some solutions or decision you could make ? </a:t>
            </a:r>
          </a:p>
          <a:p>
            <a:pPr marL="0" indent="0">
              <a:buNone/>
            </a:pPr>
            <a:r>
              <a:rPr lang="en-US" sz="2400" b="1" dirty="0"/>
              <a:t>Task 1: Answer All 3 Questions.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28</a:t>
            </a:fld>
            <a:endParaRPr lang="en-US"/>
          </a:p>
        </p:txBody>
      </p:sp>
      <p:sp>
        <p:nvSpPr>
          <p:cNvPr id="6" name="Date Placeholder 5">
            <a:extLst>
              <a:ext uri="{FF2B5EF4-FFF2-40B4-BE49-F238E27FC236}">
                <a16:creationId xmlns:a16="http://schemas.microsoft.com/office/drawing/2014/main" id="{2857F6E1-C93F-4320-8080-83351952F842}"/>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C3CFC793-6A61-400F-B302-46146D930B3A}"/>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1591806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3" name="Footer Placeholder 2"/>
          <p:cNvSpPr>
            <a:spLocks noGrp="1"/>
          </p:cNvSpPr>
          <p:nvPr>
            <p:ph type="ftr" sz="quarter" idx="11"/>
          </p:nvPr>
        </p:nvSpPr>
        <p:spPr/>
        <p:txBody>
          <a:bodyPr/>
          <a:lstStyle/>
          <a:p>
            <a:pPr>
              <a:defRPr/>
            </a:pPr>
            <a:r>
              <a:rPr lang="en-US"/>
              <a:t>Lecture 10 - Prof Responsibilities and Code of Ethics</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29</a:t>
            </a:fld>
            <a:endParaRPr lang="en-US" dirty="0"/>
          </a:p>
        </p:txBody>
      </p:sp>
      <p:sp>
        <p:nvSpPr>
          <p:cNvPr id="5" name="Date Placeholder 4">
            <a:extLst>
              <a:ext uri="{FF2B5EF4-FFF2-40B4-BE49-F238E27FC236}">
                <a16:creationId xmlns:a16="http://schemas.microsoft.com/office/drawing/2014/main" id="{BD9D0B2D-3C1F-E157-AB88-912551204770}"/>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385" y="2057400"/>
            <a:ext cx="8361229" cy="1086237"/>
          </a:xfrm>
        </p:spPr>
        <p:txBody>
          <a:bodyPr>
            <a:normAutofit fontScale="90000"/>
          </a:bodyPr>
          <a:lstStyle/>
          <a:p>
            <a:r>
              <a:rPr lang="en-US" dirty="0"/>
              <a:t>Professional Responsibilities and Codes of Ethics</a:t>
            </a:r>
          </a:p>
        </p:txBody>
      </p:sp>
    </p:spTree>
    <p:extLst>
      <p:ext uri="{BB962C8B-B14F-4D97-AF65-F5344CB8AC3E}">
        <p14:creationId xmlns:p14="http://schemas.microsoft.com/office/powerpoint/2010/main" val="430898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3" name="Content Placeholder 2"/>
          <p:cNvSpPr>
            <a:spLocks noGrp="1"/>
          </p:cNvSpPr>
          <p:nvPr>
            <p:ph idx="1"/>
          </p:nvPr>
        </p:nvSpPr>
        <p:spPr>
          <a:xfrm>
            <a:off x="2057400" y="1825626"/>
            <a:ext cx="7981950" cy="4408265"/>
          </a:xfrm>
        </p:spPr>
        <p:txBody>
          <a:bodyPr>
            <a:normAutofit/>
          </a:bodyPr>
          <a:lstStyle/>
          <a:p>
            <a:r>
              <a:rPr lang="en-GB" sz="2800" dirty="0"/>
              <a:t>Profession, Professional, and Professionalism</a:t>
            </a:r>
          </a:p>
          <a:p>
            <a:r>
              <a:rPr lang="en-GB" sz="2800" dirty="0"/>
              <a:t>Attributes of a Profession</a:t>
            </a:r>
          </a:p>
          <a:p>
            <a:r>
              <a:rPr lang="en-GB" sz="2800" dirty="0"/>
              <a:t>Impact of your profession</a:t>
            </a:r>
          </a:p>
          <a:p>
            <a:r>
              <a:rPr lang="en-GB" sz="2800" dirty="0"/>
              <a:t>Ethics and Codes of Ethics</a:t>
            </a:r>
          </a:p>
          <a:p>
            <a:r>
              <a:rPr lang="en-GB" sz="2800" dirty="0"/>
              <a:t>Purpose of professional codes</a:t>
            </a:r>
          </a:p>
          <a:p>
            <a:r>
              <a:rPr lang="en-GB" sz="2800" dirty="0"/>
              <a:t>Activity</a:t>
            </a:r>
          </a:p>
          <a:p>
            <a:endParaRPr lang="en-GB" sz="2800" dirty="0"/>
          </a:p>
          <a:p>
            <a:endParaRPr lang="en-GB" sz="2800" dirty="0"/>
          </a:p>
          <a:p>
            <a:endParaRPr lang="en-GB" sz="2800" dirty="0"/>
          </a:p>
          <a:p>
            <a:endParaRPr lang="en-GB" sz="2800" dirty="0"/>
          </a:p>
          <a:p>
            <a:pPr marL="0" indent="0">
              <a:buNone/>
            </a:pPr>
            <a:endParaRPr lang="en-GB"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4</a:t>
            </a:fld>
            <a:endParaRPr lang="en-US"/>
          </a:p>
        </p:txBody>
      </p:sp>
      <p:sp>
        <p:nvSpPr>
          <p:cNvPr id="5" name="Date Placeholder 4">
            <a:extLst>
              <a:ext uri="{FF2B5EF4-FFF2-40B4-BE49-F238E27FC236}">
                <a16:creationId xmlns:a16="http://schemas.microsoft.com/office/drawing/2014/main" id="{F81A629A-3D26-451D-A950-A127D641E231}"/>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EC7F5BA8-F8A7-4631-B4FA-A5B2F597ED45}"/>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3221900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Terms</a:t>
            </a:r>
          </a:p>
        </p:txBody>
      </p:sp>
      <p:sp>
        <p:nvSpPr>
          <p:cNvPr id="3" name="Content Placeholder 2"/>
          <p:cNvSpPr>
            <a:spLocks noGrp="1"/>
          </p:cNvSpPr>
          <p:nvPr>
            <p:ph idx="1"/>
          </p:nvPr>
        </p:nvSpPr>
        <p:spPr>
          <a:xfrm>
            <a:off x="1600200" y="1825626"/>
            <a:ext cx="9220200" cy="4408265"/>
          </a:xfrm>
        </p:spPr>
        <p:txBody>
          <a:bodyPr>
            <a:normAutofit/>
          </a:bodyPr>
          <a:lstStyle/>
          <a:p>
            <a:r>
              <a:rPr lang="en-GB" sz="2800" b="1" dirty="0"/>
              <a:t>Profession</a:t>
            </a:r>
            <a:r>
              <a:rPr lang="en-GB" sz="2800" dirty="0"/>
              <a:t>: A</a:t>
            </a:r>
            <a:r>
              <a:rPr lang="en-US" sz="2800" dirty="0"/>
              <a:t> calling requiring specialized knowledge and often long and intensive academic preparation</a:t>
            </a:r>
            <a:endParaRPr lang="en-GB" sz="2800" dirty="0"/>
          </a:p>
          <a:p>
            <a:r>
              <a:rPr lang="en-GB" sz="2800" b="1" dirty="0"/>
              <a:t>Professional</a:t>
            </a:r>
            <a:r>
              <a:rPr lang="en-GB" sz="2800" dirty="0"/>
              <a:t>:  A person who </a:t>
            </a:r>
            <a:r>
              <a:rPr lang="en-US" sz="2800" dirty="0"/>
              <a:t>engaged in one of the learned professions conforming to the technical or ethical standards of a profession</a:t>
            </a:r>
            <a:endParaRPr lang="en-GB" sz="2800" dirty="0"/>
          </a:p>
          <a:p>
            <a:r>
              <a:rPr lang="en-GB" sz="2800" b="1" dirty="0"/>
              <a:t>Professionalism</a:t>
            </a:r>
            <a:r>
              <a:rPr lang="en-GB" sz="2800" dirty="0"/>
              <a:t>: T</a:t>
            </a:r>
            <a:r>
              <a:rPr lang="en-US" sz="2800" dirty="0"/>
              <a:t>he conduct, aims, or qualities that characterize or mark a profession or a professional person</a:t>
            </a:r>
            <a:endParaRPr lang="en-GB" sz="2800" dirty="0"/>
          </a:p>
          <a:p>
            <a:endParaRPr lang="en-GB" sz="2800" dirty="0"/>
          </a:p>
          <a:p>
            <a:endParaRPr lang="en-GB" sz="2800" dirty="0"/>
          </a:p>
          <a:p>
            <a:endParaRPr lang="en-GB" sz="2800" dirty="0"/>
          </a:p>
          <a:p>
            <a:endParaRPr lang="en-GB" sz="2800" dirty="0"/>
          </a:p>
          <a:p>
            <a:pPr marL="0" indent="0">
              <a:buNone/>
            </a:pPr>
            <a:endParaRPr lang="en-GB"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5</a:t>
            </a:fld>
            <a:endParaRPr lang="en-US"/>
          </a:p>
        </p:txBody>
      </p:sp>
      <p:sp>
        <p:nvSpPr>
          <p:cNvPr id="6" name="Date Placeholder 5">
            <a:extLst>
              <a:ext uri="{FF2B5EF4-FFF2-40B4-BE49-F238E27FC236}">
                <a16:creationId xmlns:a16="http://schemas.microsoft.com/office/drawing/2014/main" id="{A5D01867-9F46-45E8-A31B-C273C2F4B01C}"/>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5FA6A157-06C2-4B37-AF71-CCCCF8C2C2A2}"/>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24852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612" y="145903"/>
            <a:ext cx="10515600" cy="1325563"/>
          </a:xfrm>
        </p:spPr>
        <p:txBody>
          <a:bodyPr/>
          <a:lstStyle/>
          <a:p>
            <a:r>
              <a:rPr lang="en-GB" dirty="0"/>
              <a:t>Who is a Professional ?</a:t>
            </a:r>
          </a:p>
        </p:txBody>
      </p:sp>
      <p:sp>
        <p:nvSpPr>
          <p:cNvPr id="3" name="Content Placeholder 2"/>
          <p:cNvSpPr>
            <a:spLocks noGrp="1"/>
          </p:cNvSpPr>
          <p:nvPr>
            <p:ph idx="1"/>
          </p:nvPr>
        </p:nvSpPr>
        <p:spPr>
          <a:xfrm>
            <a:off x="1104900" y="1447800"/>
            <a:ext cx="9982200" cy="3043535"/>
          </a:xfrm>
        </p:spPr>
        <p:txBody>
          <a:bodyPr>
            <a:normAutofit/>
          </a:bodyPr>
          <a:lstStyle/>
          <a:p>
            <a:r>
              <a:rPr lang="en-GB" sz="2800" dirty="0"/>
              <a:t>Who posses certain attributes such as </a:t>
            </a:r>
          </a:p>
          <a:p>
            <a:pPr lvl="1"/>
            <a:r>
              <a:rPr lang="en-GB" sz="2400" dirty="0"/>
              <a:t>Expert Knowledge</a:t>
            </a:r>
          </a:p>
          <a:p>
            <a:pPr lvl="1"/>
            <a:r>
              <a:rPr lang="en-GB" sz="2400" dirty="0"/>
              <a:t>Autonomy with respect to “ independence in conducting one’s professional practice”</a:t>
            </a:r>
          </a:p>
          <a:p>
            <a:pPr lvl="1"/>
            <a:endParaRPr lang="en-GB" dirty="0"/>
          </a:p>
          <a:p>
            <a:r>
              <a:rPr lang="en-GB" sz="2800" dirty="0"/>
              <a:t>Have special responsibilities or moral obligations that exceed those of ordinary individuals.</a:t>
            </a:r>
          </a:p>
          <a:p>
            <a:pPr marL="0" indent="0">
              <a:buNone/>
            </a:pPr>
            <a:endParaRPr lang="en-GB"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6</a:t>
            </a:fld>
            <a:endParaRPr lang="en-US"/>
          </a:p>
        </p:txBody>
      </p:sp>
      <p:pic>
        <p:nvPicPr>
          <p:cNvPr id="5" name="Picture 4"/>
          <p:cNvPicPr>
            <a:picLocks noChangeAspect="1"/>
          </p:cNvPicPr>
          <p:nvPr/>
        </p:nvPicPr>
        <p:blipFill>
          <a:blip r:embed="rId2"/>
          <a:stretch>
            <a:fillRect/>
          </a:stretch>
        </p:blipFill>
        <p:spPr>
          <a:xfrm>
            <a:off x="4026180" y="4307119"/>
            <a:ext cx="4127220" cy="2206162"/>
          </a:xfrm>
          <a:prstGeom prst="rect">
            <a:avLst/>
          </a:prstGeom>
        </p:spPr>
      </p:pic>
      <p:sp>
        <p:nvSpPr>
          <p:cNvPr id="7" name="Date Placeholder 6">
            <a:extLst>
              <a:ext uri="{FF2B5EF4-FFF2-40B4-BE49-F238E27FC236}">
                <a16:creationId xmlns:a16="http://schemas.microsoft.com/office/drawing/2014/main" id="{FEB47424-BD11-49D7-A008-4AF79773B790}"/>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EA127550-B931-4A4D-B1FE-EC90877AF0EC}"/>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3949497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person&#10;&#10;Description automatically generated">
            <a:extLst>
              <a:ext uri="{FF2B5EF4-FFF2-40B4-BE49-F238E27FC236}">
                <a16:creationId xmlns:a16="http://schemas.microsoft.com/office/drawing/2014/main" id="{18390267-D155-41F3-8C9D-3EF74CC851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4600" y="300161"/>
            <a:ext cx="6936841" cy="3264396"/>
          </a:xfrm>
        </p:spPr>
      </p:pic>
      <p:sp>
        <p:nvSpPr>
          <p:cNvPr id="4" name="Slide Number Placeholder 3"/>
          <p:cNvSpPr>
            <a:spLocks noGrp="1"/>
          </p:cNvSpPr>
          <p:nvPr>
            <p:ph type="sldNum" sz="quarter" idx="12"/>
          </p:nvPr>
        </p:nvSpPr>
        <p:spPr/>
        <p:txBody>
          <a:bodyPr/>
          <a:lstStyle/>
          <a:p>
            <a:fld id="{51A71D3D-F011-47C0-9290-685F7D9F6412}" type="slidenum">
              <a:rPr lang="en-US" smtClean="0"/>
              <a:pPr/>
              <a:t>7</a:t>
            </a:fld>
            <a:endParaRPr lang="en-US"/>
          </a:p>
        </p:txBody>
      </p:sp>
      <p:sp>
        <p:nvSpPr>
          <p:cNvPr id="2" name="Date Placeholder 1">
            <a:extLst>
              <a:ext uri="{FF2B5EF4-FFF2-40B4-BE49-F238E27FC236}">
                <a16:creationId xmlns:a16="http://schemas.microsoft.com/office/drawing/2014/main" id="{7BA55078-4438-492C-A4D3-5FBD3AC0E5DE}"/>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567C03FA-7081-46D2-A6D7-57A96E7D387F}"/>
              </a:ext>
            </a:extLst>
          </p:cNvPr>
          <p:cNvSpPr>
            <a:spLocks noGrp="1"/>
          </p:cNvSpPr>
          <p:nvPr>
            <p:ph type="ftr" sz="quarter" idx="11"/>
          </p:nvPr>
        </p:nvSpPr>
        <p:spPr/>
        <p:txBody>
          <a:bodyPr/>
          <a:lstStyle/>
          <a:p>
            <a:r>
              <a:rPr lang="en-US"/>
              <a:t>Lecture 10 - Prof Responsibilities and Code of Ethics</a:t>
            </a:r>
            <a:endParaRPr lang="en-US" dirty="0"/>
          </a:p>
        </p:txBody>
      </p:sp>
      <p:sp>
        <p:nvSpPr>
          <p:cNvPr id="7" name="TextBox 6">
            <a:extLst>
              <a:ext uri="{FF2B5EF4-FFF2-40B4-BE49-F238E27FC236}">
                <a16:creationId xmlns:a16="http://schemas.microsoft.com/office/drawing/2014/main" id="{83BE4820-8969-4200-AEE2-EFF87763D924}"/>
              </a:ext>
            </a:extLst>
          </p:cNvPr>
          <p:cNvSpPr txBox="1"/>
          <p:nvPr/>
        </p:nvSpPr>
        <p:spPr>
          <a:xfrm>
            <a:off x="1066800" y="3810000"/>
            <a:ext cx="9753601" cy="2308324"/>
          </a:xfrm>
          <a:prstGeom prst="rect">
            <a:avLst/>
          </a:prstGeom>
          <a:noFill/>
        </p:spPr>
        <p:txBody>
          <a:bodyPr wrap="square">
            <a:spAutoFit/>
          </a:bodyPr>
          <a:lstStyle/>
          <a:p>
            <a:pPr algn="just"/>
            <a:r>
              <a:rPr lang="en-US" sz="2400" dirty="0">
                <a:latin typeface="+mn-lt"/>
              </a:rPr>
              <a:t>Amateur - a person who takes part in an activity because they are interested in it or enjoy it, not as a job.</a:t>
            </a:r>
          </a:p>
          <a:p>
            <a:pPr algn="just"/>
            <a:endParaRPr lang="en-US" sz="2400" dirty="0">
              <a:latin typeface="+mn-lt"/>
            </a:endParaRPr>
          </a:p>
          <a:p>
            <a:pPr algn="just"/>
            <a:r>
              <a:rPr lang="en-US" sz="2400" dirty="0">
                <a:latin typeface="+mn-lt"/>
              </a:rPr>
              <a:t>DAVID AIREY is a graphic designer and writer, hired by clients of all sizes, from multinationals to companies of one. Since opening my business in 2005 I’ve created logos and visual identities for brands in more than 30 countries.</a:t>
            </a:r>
          </a:p>
        </p:txBody>
      </p:sp>
    </p:spTree>
    <p:extLst>
      <p:ext uri="{BB962C8B-B14F-4D97-AF65-F5344CB8AC3E}">
        <p14:creationId xmlns:p14="http://schemas.microsoft.com/office/powerpoint/2010/main" val="199362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1A71D3D-F011-47C0-9290-685F7D9F6412}" type="slidenum">
              <a:rPr lang="en-US" smtClean="0"/>
              <a:pPr/>
              <a:t>8</a:t>
            </a:fld>
            <a:endParaRPr lang="en-US"/>
          </a:p>
        </p:txBody>
      </p:sp>
      <p:pic>
        <p:nvPicPr>
          <p:cNvPr id="9" name="Picture 8" descr="A person wearing a suit and tie&#10;&#10;Description automatically generated">
            <a:extLst>
              <a:ext uri="{FF2B5EF4-FFF2-40B4-BE49-F238E27FC236}">
                <a16:creationId xmlns:a16="http://schemas.microsoft.com/office/drawing/2014/main" id="{DAA707CD-C4D3-4594-9AC8-5CD3CD902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5" y="1354160"/>
            <a:ext cx="8353425" cy="3931024"/>
          </a:xfrm>
          <a:prstGeom prst="rect">
            <a:avLst/>
          </a:prstGeom>
        </p:spPr>
      </p:pic>
      <p:sp>
        <p:nvSpPr>
          <p:cNvPr id="3" name="Date Placeholder 2">
            <a:extLst>
              <a:ext uri="{FF2B5EF4-FFF2-40B4-BE49-F238E27FC236}">
                <a16:creationId xmlns:a16="http://schemas.microsoft.com/office/drawing/2014/main" id="{88B7F108-D4C6-4AFA-8991-7C4CC9654E2A}"/>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3C19AFA2-3B8F-4867-B7BD-6EDD1B4A2FBC}"/>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53126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1400" y="94514"/>
            <a:ext cx="6589199" cy="1280890"/>
          </a:xfrm>
        </p:spPr>
        <p:txBody>
          <a:bodyPr/>
          <a:lstStyle/>
          <a:p>
            <a:r>
              <a:rPr lang="en-US" dirty="0"/>
              <a:t>Attributes of a Profession</a:t>
            </a:r>
          </a:p>
        </p:txBody>
      </p:sp>
      <p:sp>
        <p:nvSpPr>
          <p:cNvPr id="3" name="Content Placeholder 2"/>
          <p:cNvSpPr>
            <a:spLocks noGrp="1"/>
          </p:cNvSpPr>
          <p:nvPr>
            <p:ph idx="1"/>
          </p:nvPr>
        </p:nvSpPr>
        <p:spPr>
          <a:xfrm>
            <a:off x="1219200" y="5421575"/>
            <a:ext cx="9829800" cy="958221"/>
          </a:xfrm>
        </p:spPr>
        <p:txBody>
          <a:bodyPr>
            <a:normAutofit fontScale="85000" lnSpcReduction="20000"/>
          </a:bodyPr>
          <a:lstStyle/>
          <a:p>
            <a:r>
              <a:rPr lang="en-US" dirty="0"/>
              <a:t>A professional association or professional body (IET, CSSL, SLMC, IESL) seeks to further a particular profession, the interests of individuals engaged in that profession and the public interest</a:t>
            </a:r>
          </a:p>
        </p:txBody>
      </p:sp>
      <p:sp>
        <p:nvSpPr>
          <p:cNvPr id="4" name="Slide Number Placeholder 3"/>
          <p:cNvSpPr>
            <a:spLocks noGrp="1"/>
          </p:cNvSpPr>
          <p:nvPr>
            <p:ph type="sldNum" sz="quarter" idx="12"/>
          </p:nvPr>
        </p:nvSpPr>
        <p:spPr/>
        <p:txBody>
          <a:bodyPr/>
          <a:lstStyle/>
          <a:p>
            <a:fld id="{51A71D3D-F011-47C0-9290-685F7D9F6412}" type="slidenum">
              <a:rPr lang="en-US" smtClean="0"/>
              <a:pPr/>
              <a:t>9</a:t>
            </a:fld>
            <a:endParaRPr lang="en-US"/>
          </a:p>
        </p:txBody>
      </p:sp>
      <p:pic>
        <p:nvPicPr>
          <p:cNvPr id="5" name="Picture 4"/>
          <p:cNvPicPr>
            <a:picLocks noChangeAspect="1"/>
          </p:cNvPicPr>
          <p:nvPr/>
        </p:nvPicPr>
        <p:blipFill rotWithShape="1">
          <a:blip r:embed="rId2"/>
          <a:srcRect l="32290" t="27360" r="24542" b="8657"/>
          <a:stretch/>
        </p:blipFill>
        <p:spPr>
          <a:xfrm>
            <a:off x="3503711" y="990600"/>
            <a:ext cx="5184576" cy="4320480"/>
          </a:xfrm>
          <a:prstGeom prst="rect">
            <a:avLst/>
          </a:prstGeom>
        </p:spPr>
      </p:pic>
      <p:sp>
        <p:nvSpPr>
          <p:cNvPr id="6" name="Date Placeholder 5">
            <a:extLst>
              <a:ext uri="{FF2B5EF4-FFF2-40B4-BE49-F238E27FC236}">
                <a16:creationId xmlns:a16="http://schemas.microsoft.com/office/drawing/2014/main" id="{56B8F52F-DE28-4FCF-9070-80A8EB9DBA41}"/>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19E30310-1AEB-41F5-84B0-ED350600FE17}"/>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1006169431"/>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11351</TotalTime>
  <Words>1455</Words>
  <Application>Microsoft Office PowerPoint</Application>
  <PresentationFormat>Widescreen</PresentationFormat>
  <Paragraphs>219</Paragraphs>
  <Slides>29</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Aptos</vt:lpstr>
      <vt:lpstr>Aptos Display</vt:lpstr>
      <vt:lpstr>Arial</vt:lpstr>
      <vt:lpstr>Bahnschrift SemiLight Condensed</vt:lpstr>
      <vt:lpstr>Quire Sans Pro Light</vt:lpstr>
      <vt:lpstr>Segoe Print</vt:lpstr>
      <vt:lpstr>Times New Roman</vt:lpstr>
      <vt:lpstr>Tisa Offc Serif Pro</vt:lpstr>
      <vt:lpstr>Office Theme</vt:lpstr>
      <vt:lpstr>1_Office Theme</vt:lpstr>
      <vt:lpstr>2_Office Theme</vt:lpstr>
      <vt:lpstr>Professional Responsibilities and Codes of Ethics  “The Code of Ethics and Professional Conduct is intended to provide guidance to help resolve ethical dilemmas that are likely to be confronted within the course of their employment.”  </vt:lpstr>
      <vt:lpstr>Attendance  </vt:lpstr>
      <vt:lpstr>Professional Responsibilities and Codes of Ethics</vt:lpstr>
      <vt:lpstr>Agenda</vt:lpstr>
      <vt:lpstr>Terms</vt:lpstr>
      <vt:lpstr>Who is a Professional ?</vt:lpstr>
      <vt:lpstr>PowerPoint Presentation</vt:lpstr>
      <vt:lpstr>PowerPoint Presentation</vt:lpstr>
      <vt:lpstr>Attributes of a Profession</vt:lpstr>
      <vt:lpstr>Who is a Computing Professional ?</vt:lpstr>
      <vt:lpstr>Impact of your job/work</vt:lpstr>
      <vt:lpstr>Responsibilities of Computing Professionals </vt:lpstr>
      <vt:lpstr>Ethics </vt:lpstr>
      <vt:lpstr>Why Ethics ?</vt:lpstr>
      <vt:lpstr>CODE of ETHICS</vt:lpstr>
      <vt:lpstr>Professional codes of Ethics for IT</vt:lpstr>
      <vt:lpstr>CSSL Codes of Ethics</vt:lpstr>
      <vt:lpstr>IEEE Codes of Ethics</vt:lpstr>
      <vt:lpstr>ACM Code</vt:lpstr>
      <vt:lpstr>ACM – SE-CODE</vt:lpstr>
      <vt:lpstr>ACM – SE-CODE</vt:lpstr>
      <vt:lpstr>ACM – SE-CODE</vt:lpstr>
      <vt:lpstr>Purpose of Professional Codes</vt:lpstr>
      <vt:lpstr>IT professionals need to commit to....</vt:lpstr>
      <vt:lpstr>Example </vt:lpstr>
      <vt:lpstr>Setting your own professional Ethics</vt:lpstr>
      <vt:lpstr>Task 1:   </vt:lpstr>
      <vt:lpstr>Task 1:</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664</cp:revision>
  <dcterms:created xsi:type="dcterms:W3CDTF">2003-11-26T17:06:38Z</dcterms:created>
  <dcterms:modified xsi:type="dcterms:W3CDTF">2024-07-17T05:03:55Z</dcterms:modified>
</cp:coreProperties>
</file>